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509" r:id="rId2"/>
    <p:sldId id="512" r:id="rId3"/>
    <p:sldId id="505" r:id="rId4"/>
    <p:sldId id="510" r:id="rId5"/>
    <p:sldId id="514" r:id="rId6"/>
    <p:sldId id="517" r:id="rId7"/>
    <p:sldId id="519" r:id="rId8"/>
    <p:sldId id="520" r:id="rId9"/>
    <p:sldId id="524" r:id="rId10"/>
    <p:sldId id="515" r:id="rId11"/>
    <p:sldId id="522" r:id="rId12"/>
    <p:sldId id="525" r:id="rId13"/>
    <p:sldId id="516" r:id="rId14"/>
    <p:sldId id="51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6" d="100"/>
          <a:sy n="116" d="100"/>
        </p:scale>
        <p:origin x="13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23CDA-1D6E-41AE-8156-C6FF1D2D3217}" type="datetimeFigureOut">
              <a:rPr lang="zh-TW" altLang="en-US" smtClean="0"/>
              <a:t>2019/8/13</a:t>
            </a:fld>
            <a:endParaRPr lang="zh-TW"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9FE90-734B-413F-A3BC-12E5F31F0E1D}" type="slidenum">
              <a:rPr lang="zh-TW" altLang="en-US" smtClean="0"/>
              <a:t>‹#›</a:t>
            </a:fld>
            <a:endParaRPr lang="zh-TW" altLang="en-US"/>
          </a:p>
        </p:txBody>
      </p:sp>
    </p:spTree>
    <p:extLst>
      <p:ext uri="{BB962C8B-B14F-4D97-AF65-F5344CB8AC3E}">
        <p14:creationId xmlns:p14="http://schemas.microsoft.com/office/powerpoint/2010/main" val="27222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3</a:t>
            </a:fld>
            <a:endParaRPr lang="en-US"/>
          </a:p>
        </p:txBody>
      </p:sp>
    </p:spTree>
    <p:extLst>
      <p:ext uri="{BB962C8B-B14F-4D97-AF65-F5344CB8AC3E}">
        <p14:creationId xmlns:p14="http://schemas.microsoft.com/office/powerpoint/2010/main" val="2423526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4</a:t>
            </a:fld>
            <a:endParaRPr lang="en-US"/>
          </a:p>
        </p:txBody>
      </p:sp>
    </p:spTree>
    <p:extLst>
      <p:ext uri="{BB962C8B-B14F-4D97-AF65-F5344CB8AC3E}">
        <p14:creationId xmlns:p14="http://schemas.microsoft.com/office/powerpoint/2010/main" val="495034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jp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9459FA-0BBD-4C23-967C-7DDC65B7AD38}"/>
              </a:ext>
            </a:extLst>
          </p:cNvPr>
          <p:cNvPicPr>
            <a:picLocks noChangeAspect="1"/>
          </p:cNvPicPr>
          <p:nvPr>
            <p:custDataLst>
              <p:tags r:id="rId1"/>
            </p:custDataLst>
          </p:nvPr>
        </p:nvPicPr>
        <p:blipFill>
          <a:blip r:embed="rId6"/>
          <a:stretch>
            <a:fillRect/>
          </a:stretch>
        </p:blipFill>
        <p:spPr>
          <a:xfrm>
            <a:off x="0" y="0"/>
            <a:ext cx="12192000" cy="6858000"/>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3"/>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4"/>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7BCB2-9D0A-499A-B2BE-A59EFA404956}"/>
              </a:ext>
            </a:extLst>
          </p:cNvPr>
          <p:cNvPicPr>
            <a:picLocks noChangeAspect="1"/>
          </p:cNvPicPr>
          <p:nvPr>
            <p:custDataLst>
              <p:tags r:id="rId1"/>
            </p:custDataLst>
          </p:nvPr>
        </p:nvPicPr>
        <p:blipFill>
          <a:blip r:embed="rId5"/>
          <a:stretch>
            <a:fillRect/>
          </a:stretch>
        </p:blipFill>
        <p:spPr>
          <a:xfrm>
            <a:off x="0" y="0"/>
            <a:ext cx="12192000" cy="6858000"/>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3"/>
            </p:custDataLst>
          </p:nvPr>
        </p:nvSpPr>
        <p:spPr>
          <a:xfrm>
            <a:off x="1360968" y="2558734"/>
            <a:ext cx="4363427" cy="923330"/>
          </a:xfrm>
          <a:prstGeom prst="rect">
            <a:avLst/>
          </a:prstGeom>
          <a:noFill/>
        </p:spPr>
        <p:txBody>
          <a:bodyPr wrap="square" rtlCol="0">
            <a:spAutoFit/>
          </a:bodyPr>
          <a:lstStyle/>
          <a:p>
            <a:r>
              <a:rPr lang="en-US" sz="5400" b="1" dirty="0"/>
              <a:t>Thank You</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ltLang="zh-TW"/>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4057EF-F0C7-4197-82D0-267908AF3CF8}"/>
              </a:ext>
            </a:extLst>
          </p:cNvPr>
          <p:cNvPicPr>
            <a:picLocks noChangeAspect="1"/>
          </p:cNvPicPr>
          <p:nvPr>
            <p:custDataLst>
              <p:tags r:id="rId1"/>
            </p:custDataLst>
          </p:nvPr>
        </p:nvPicPr>
        <p:blipFill>
          <a:blip r:embed="rId8"/>
          <a:stretch>
            <a:fillRect/>
          </a:stretch>
        </p:blipFill>
        <p:spPr>
          <a:xfrm>
            <a:off x="0" y="0"/>
            <a:ext cx="12192000" cy="6858000"/>
          </a:xfrm>
          <a:prstGeom prst="rect">
            <a:avLst/>
          </a:prstGeom>
        </p:spPr>
      </p:pic>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3"/>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4"/>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5"/>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6"/>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products with the features and functionality discussed in these materials. In any event, Synopsys’ products may be offered and purchased only pursuant to an authorized quote and purchase order or a mutually agreed upon written contract. </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5"/>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ltLang="zh-TW"/>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20E43-B3EE-4B3C-8232-551DC61A70ED}"/>
              </a:ext>
            </a:extLst>
          </p:cNvPr>
          <p:cNvPicPr>
            <a:picLocks noChangeAspect="1"/>
          </p:cNvPicPr>
          <p:nvPr>
            <p:custDataLst>
              <p:tags r:id="rId1"/>
            </p:custDataLst>
          </p:nvPr>
        </p:nvPicPr>
        <p:blipFill>
          <a:blip r:embed="rId5"/>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TW"/>
              <a:t>Edit Master text styles</a:t>
            </a:r>
          </a:p>
        </p:txBody>
      </p:sp>
    </p:spTree>
  </p:cSld>
  <p:clrMapOvr>
    <a:masterClrMapping/>
  </p:clrMapOvr>
  <p:extLst>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ltLang="zh-TW"/>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4.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2.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1.xml"/><Relationship Id="rId28" Type="http://schemas.openxmlformats.org/officeDocument/2006/relationships/tags" Target="../tags/tag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tags" Target="../tags/tag5.xml"/><Relationship Id="rId30" Type="http://schemas.openxmlformats.org/officeDocument/2006/relationships/tags" Target="../tags/tag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3"/>
            </p:custDataLst>
          </p:nvPr>
        </p:nvSpPr>
        <p:spPr>
          <a:xfrm>
            <a:off x="609600" y="68574"/>
            <a:ext cx="11581896" cy="1143000"/>
          </a:xfrm>
          <a:prstGeom prst="rect">
            <a:avLst/>
          </a:prstGeom>
        </p:spPr>
        <p:txBody>
          <a:bodyPr vert="horz" lIns="91440" tIns="45720" rIns="91440" bIns="45720" rtlCol="0" anchor="ctr">
            <a:normAutofit/>
          </a:bodyPr>
          <a:lstStyle/>
          <a:p>
            <a:r>
              <a:rPr lang="en-US" altLang="zh-TW"/>
              <a:t>Click to edit Master title style</a:t>
            </a:r>
            <a:endParaRPr lang="en-US" dirty="0"/>
          </a:p>
        </p:txBody>
      </p:sp>
      <p:sp>
        <p:nvSpPr>
          <p:cNvPr id="3" name="Text Placeholder 2"/>
          <p:cNvSpPr>
            <a:spLocks noGrp="1"/>
          </p:cNvSpPr>
          <p:nvPr>
            <p:ph type="body" idx="1"/>
            <p:custDataLst>
              <p:tags r:id="rId24"/>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5"/>
            </p:custDataLst>
          </p:nvPr>
        </p:nvPicPr>
        <p:blipFill>
          <a:blip r:embed="rId32"/>
          <a:stretch>
            <a:fillRect/>
          </a:stretch>
        </p:blipFill>
        <p:spPr>
          <a:xfrm>
            <a:off x="11101153" y="6542971"/>
            <a:ext cx="881902" cy="217536"/>
          </a:xfrm>
          <a:prstGeom prst="rect">
            <a:avLst/>
          </a:prstGeom>
        </p:spPr>
      </p:pic>
      <p:sp>
        <p:nvSpPr>
          <p:cNvPr id="8" name="TextBox 7"/>
          <p:cNvSpPr txBox="1"/>
          <p:nvPr>
            <p:custDataLst>
              <p:tags r:id="rId26"/>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2019 Synopsys, Inc. </a:t>
            </a:r>
          </a:p>
        </p:txBody>
      </p:sp>
      <p:sp>
        <p:nvSpPr>
          <p:cNvPr id="9" name="TextBox 8"/>
          <p:cNvSpPr txBox="1"/>
          <p:nvPr>
            <p:custDataLst>
              <p:tags r:id="rId27"/>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8"/>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0" y="0"/>
            <a:ext cx="12192000"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4056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TW" altLang="en-US" sz="5400" b="1" spc="150" dirty="0">
                <a:ln w="11430"/>
                <a:solidFill>
                  <a:schemeClr val="bg2"/>
                </a:solidFill>
                <a:latin typeface="微软雅黑" pitchFamily="34" charset="-122"/>
                <a:ea typeface="微软雅黑" pitchFamily="34" charset="-122"/>
              </a:rPr>
              <a:t>領先創新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TW"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3733801" y="3138692"/>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a:solidFill>
                  <a:srgbClr val="FFFF00"/>
                </a:solidFill>
                <a:latin typeface="微软雅黑" pitchFamily="34" charset="-122"/>
                <a:ea typeface="微软雅黑" pitchFamily="34" charset="-122"/>
              </a:rPr>
              <a:t>2019 Synopsys ARC</a:t>
            </a:r>
            <a:r>
              <a:rPr lang="zh-TW" altLang="en-US" sz="2000" b="1" dirty="0">
                <a:solidFill>
                  <a:srgbClr val="FFFF00"/>
                </a:solidFill>
                <a:latin typeface="微软雅黑" pitchFamily="34" charset="-122"/>
                <a:ea typeface="微软雅黑" pitchFamily="34" charset="-122"/>
              </a:rPr>
              <a:t>盃電子設計競賽</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F9A57070-56A2-4DAD-871B-ACB707D858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9856511" y="483937"/>
            <a:ext cx="1557655" cy="762635"/>
          </a:xfrm>
          <a:prstGeom prst="rect">
            <a:avLst/>
          </a:prstGeom>
          <a:noFill/>
        </p:spPr>
      </p:pic>
    </p:spTree>
    <p:extLst>
      <p:ext uri="{BB962C8B-B14F-4D97-AF65-F5344CB8AC3E}">
        <p14:creationId xmlns:p14="http://schemas.microsoft.com/office/powerpoint/2010/main" val="166378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8131831-DE0F-4CE4-A21F-6C7709BEC50D}"/>
              </a:ext>
            </a:extLst>
          </p:cNvPr>
          <p:cNvGrpSpPr/>
          <p:nvPr/>
        </p:nvGrpSpPr>
        <p:grpSpPr>
          <a:xfrm>
            <a:off x="1158665" y="2732978"/>
            <a:ext cx="7291872" cy="3928346"/>
            <a:chOff x="4152125" y="3663392"/>
            <a:chExt cx="7291872" cy="3928346"/>
          </a:xfrm>
        </p:grpSpPr>
        <p:pic>
          <p:nvPicPr>
            <p:cNvPr id="19" name="Google Shape;109;p16">
              <a:extLst>
                <a:ext uri="{FF2B5EF4-FFF2-40B4-BE49-F238E27FC236}">
                  <a16:creationId xmlns:a16="http://schemas.microsoft.com/office/drawing/2014/main" id="{D2CE2806-D4D0-4615-A6AE-B2760E14DC83}"/>
                </a:ext>
              </a:extLst>
            </p:cNvPr>
            <p:cNvPicPr preferRelativeResize="0"/>
            <p:nvPr/>
          </p:nvPicPr>
          <p:blipFill>
            <a:blip r:embed="rId2">
              <a:alphaModFix/>
            </a:blip>
            <a:stretch>
              <a:fillRect/>
            </a:stretch>
          </p:blipFill>
          <p:spPr>
            <a:xfrm rot="14039060">
              <a:off x="4062526" y="5940338"/>
              <a:ext cx="678479" cy="499282"/>
            </a:xfrm>
            <a:prstGeom prst="rect">
              <a:avLst/>
            </a:prstGeom>
            <a:ln>
              <a:noFill/>
            </a:ln>
          </p:spPr>
          <p:style>
            <a:lnRef idx="2">
              <a:schemeClr val="accent1"/>
            </a:lnRef>
            <a:fillRef idx="1">
              <a:schemeClr val="lt1"/>
            </a:fillRef>
            <a:effectRef idx="0">
              <a:schemeClr val="accent1"/>
            </a:effectRef>
            <a:fontRef idx="minor">
              <a:schemeClr val="dk1"/>
            </a:fontRef>
          </p:style>
        </p:pic>
        <p:grpSp>
          <p:nvGrpSpPr>
            <p:cNvPr id="21" name="Group 20">
              <a:extLst>
                <a:ext uri="{FF2B5EF4-FFF2-40B4-BE49-F238E27FC236}">
                  <a16:creationId xmlns:a16="http://schemas.microsoft.com/office/drawing/2014/main" id="{7DACFF8D-9C66-4711-A349-10CA7EDC2950}"/>
                </a:ext>
              </a:extLst>
            </p:cNvPr>
            <p:cNvGrpSpPr/>
            <p:nvPr/>
          </p:nvGrpSpPr>
          <p:grpSpPr>
            <a:xfrm rot="806041">
              <a:off x="4902584" y="3663392"/>
              <a:ext cx="6541413" cy="3928346"/>
              <a:chOff x="4725126" y="2735245"/>
              <a:chExt cx="6541413" cy="3928346"/>
            </a:xfrm>
          </p:grpSpPr>
          <p:cxnSp>
            <p:nvCxnSpPr>
              <p:cNvPr id="22" name="Google Shape;110;p16">
                <a:extLst>
                  <a:ext uri="{FF2B5EF4-FFF2-40B4-BE49-F238E27FC236}">
                    <a16:creationId xmlns:a16="http://schemas.microsoft.com/office/drawing/2014/main" id="{4BCD67FD-C42B-49BA-A2F3-553437C384C1}"/>
                  </a:ext>
                </a:extLst>
              </p:cNvPr>
              <p:cNvCxnSpPr/>
              <p:nvPr/>
            </p:nvCxnSpPr>
            <p:spPr>
              <a:xfrm rot="20734145">
                <a:off x="6571242" y="5055242"/>
                <a:ext cx="0" cy="986050"/>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3" name="Google Shape;111;p16">
                <a:extLst>
                  <a:ext uri="{FF2B5EF4-FFF2-40B4-BE49-F238E27FC236}">
                    <a16:creationId xmlns:a16="http://schemas.microsoft.com/office/drawing/2014/main" id="{D2A8941A-9732-48F5-A793-A4052B728E0C}"/>
                  </a:ext>
                </a:extLst>
              </p:cNvPr>
              <p:cNvCxnSpPr/>
              <p:nvPr/>
            </p:nvCxnSpPr>
            <p:spPr>
              <a:xfrm rot="20734145" flipH="1">
                <a:off x="10913723" y="2735245"/>
                <a:ext cx="17099" cy="3394628"/>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4" name="Google Shape;112;p16">
                <a:extLst>
                  <a:ext uri="{FF2B5EF4-FFF2-40B4-BE49-F238E27FC236}">
                    <a16:creationId xmlns:a16="http://schemas.microsoft.com/office/drawing/2014/main" id="{43ACC7F4-D6D9-4CC2-AE5C-B564D0A8E087}"/>
                  </a:ext>
                </a:extLst>
              </p:cNvPr>
              <p:cNvCxnSpPr/>
              <p:nvPr/>
            </p:nvCxnSpPr>
            <p:spPr>
              <a:xfrm rot="9934145" flipH="1">
                <a:off x="6248204" y="3340916"/>
                <a:ext cx="4500373" cy="1196640"/>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5" name="Google Shape;113;p16">
                <a:extLst>
                  <a:ext uri="{FF2B5EF4-FFF2-40B4-BE49-F238E27FC236}">
                    <a16:creationId xmlns:a16="http://schemas.microsoft.com/office/drawing/2014/main" id="{03404E49-750A-424C-8D7A-4A5B915569A8}"/>
                  </a:ext>
                </a:extLst>
              </p:cNvPr>
              <p:cNvCxnSpPr/>
              <p:nvPr/>
            </p:nvCxnSpPr>
            <p:spPr>
              <a:xfrm rot="20734145">
                <a:off x="6774865" y="5446852"/>
                <a:ext cx="4491674" cy="1216739"/>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6" name="Straight Connector 25">
                <a:extLst>
                  <a:ext uri="{FF2B5EF4-FFF2-40B4-BE49-F238E27FC236}">
                    <a16:creationId xmlns:a16="http://schemas.microsoft.com/office/drawing/2014/main" id="{0697931E-ACD2-4A9D-9C4C-E6A679525493}"/>
                  </a:ext>
                </a:extLst>
              </p:cNvPr>
              <p:cNvCxnSpPr>
                <a:cxnSpLocks/>
              </p:cNvCxnSpPr>
              <p:nvPr/>
            </p:nvCxnSpPr>
            <p:spPr>
              <a:xfrm flipH="1">
                <a:off x="4725126" y="5077153"/>
                <a:ext cx="1723251" cy="9780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A678C517-CE5D-4AAE-B1CE-A41F1A60BA35}"/>
                  </a:ext>
                </a:extLst>
              </p:cNvPr>
              <p:cNvCxnSpPr>
                <a:cxnSpLocks/>
              </p:cNvCxnSpPr>
              <p:nvPr/>
            </p:nvCxnSpPr>
            <p:spPr>
              <a:xfrm flipH="1">
                <a:off x="4725126" y="6022065"/>
                <a:ext cx="1957609" cy="3315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C9C0EBAB-F7E8-4006-BAD4-1CA1F439A80E}"/>
                  </a:ext>
                </a:extLst>
              </p:cNvPr>
              <p:cNvCxnSpPr>
                <a:cxnSpLocks/>
              </p:cNvCxnSpPr>
              <p:nvPr/>
            </p:nvCxnSpPr>
            <p:spPr>
              <a:xfrm flipH="1">
                <a:off x="4972180" y="5569784"/>
                <a:ext cx="1599062" cy="41918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
        <p:nvSpPr>
          <p:cNvPr id="2" name="Title 1"/>
          <p:cNvSpPr>
            <a:spLocks noGrp="1"/>
          </p:cNvSpPr>
          <p:nvPr>
            <p:ph type="title"/>
          </p:nvPr>
        </p:nvSpPr>
        <p:spPr/>
        <p:txBody>
          <a:bodyPr/>
          <a:lstStyle/>
          <a:p>
            <a:pPr>
              <a:lnSpc>
                <a:spcPct val="150000"/>
              </a:lnSpc>
              <a:spcBef>
                <a:spcPts val="0"/>
              </a:spcBef>
              <a:buClr>
                <a:srgbClr val="7030A0"/>
              </a:buClr>
            </a:pPr>
            <a:r>
              <a:rPr lang="en-US" altLang="zh-TW"/>
              <a:t>Sensor setup</a:t>
            </a:r>
          </a:p>
        </p:txBody>
      </p:sp>
      <p:sp>
        <p:nvSpPr>
          <p:cNvPr id="13" name="Rectangle 12">
            <a:extLst>
              <a:ext uri="{FF2B5EF4-FFF2-40B4-BE49-F238E27FC236}">
                <a16:creationId xmlns:a16="http://schemas.microsoft.com/office/drawing/2014/main" id="{EDAAF484-5143-4E67-A5BF-CB180DB8D3FD}"/>
              </a:ext>
            </a:extLst>
          </p:cNvPr>
          <p:cNvSpPr/>
          <p:nvPr/>
        </p:nvSpPr>
        <p:spPr>
          <a:xfrm>
            <a:off x="1119077" y="4570400"/>
            <a:ext cx="223518" cy="1097757"/>
          </a:xfrm>
          <a:prstGeom prst="rect">
            <a:avLst/>
          </a:prstGeom>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p>
        </p:txBody>
      </p:sp>
      <p:cxnSp>
        <p:nvCxnSpPr>
          <p:cNvPr id="16" name="Straight Connector 15">
            <a:extLst>
              <a:ext uri="{FF2B5EF4-FFF2-40B4-BE49-F238E27FC236}">
                <a16:creationId xmlns:a16="http://schemas.microsoft.com/office/drawing/2014/main" id="{9E25E306-5479-4DF6-8F61-1D9CEA3AB7F5}"/>
              </a:ext>
            </a:extLst>
          </p:cNvPr>
          <p:cNvCxnSpPr>
            <a:cxnSpLocks/>
            <a:stCxn id="13" idx="2"/>
          </p:cNvCxnSpPr>
          <p:nvPr/>
        </p:nvCxnSpPr>
        <p:spPr>
          <a:xfrm>
            <a:off x="1230836" y="5668157"/>
            <a:ext cx="8609450" cy="42634"/>
          </a:xfrm>
          <a:prstGeom prst="line">
            <a:avLst/>
          </a:prstGeom>
          <a:ln/>
        </p:spPr>
        <p:style>
          <a:lnRef idx="2">
            <a:schemeClr val="dk1"/>
          </a:lnRef>
          <a:fillRef idx="0">
            <a:schemeClr val="dk1"/>
          </a:fillRef>
          <a:effectRef idx="1">
            <a:schemeClr val="dk1"/>
          </a:effectRef>
          <a:fontRef idx="minor">
            <a:schemeClr val="tx1"/>
          </a:fontRef>
        </p:style>
      </p:cxnSp>
      <p:sp>
        <p:nvSpPr>
          <p:cNvPr id="2057" name="Freeform: Shape 2056">
            <a:extLst>
              <a:ext uri="{FF2B5EF4-FFF2-40B4-BE49-F238E27FC236}">
                <a16:creationId xmlns:a16="http://schemas.microsoft.com/office/drawing/2014/main" id="{A59B8562-9322-4D40-B539-BA8DA4F47409}"/>
              </a:ext>
            </a:extLst>
          </p:cNvPr>
          <p:cNvSpPr/>
          <p:nvPr/>
        </p:nvSpPr>
        <p:spPr>
          <a:xfrm>
            <a:off x="1348123" y="2667263"/>
            <a:ext cx="822960" cy="332509"/>
          </a:xfrm>
          <a:custGeom>
            <a:avLst/>
            <a:gdLst>
              <a:gd name="connsiteX0" fmla="*/ 822960 w 822960"/>
              <a:gd name="connsiteY0" fmla="*/ 0 h 332509"/>
              <a:gd name="connsiteX1" fmla="*/ 0 w 822960"/>
              <a:gd name="connsiteY1" fmla="*/ 332509 h 332509"/>
            </a:gdLst>
            <a:ahLst/>
            <a:cxnLst>
              <a:cxn ang="0">
                <a:pos x="connsiteX0" y="connsiteY0"/>
              </a:cxn>
              <a:cxn ang="0">
                <a:pos x="connsiteX1" y="connsiteY1"/>
              </a:cxn>
            </a:cxnLst>
            <a:rect l="l" t="t" r="r" b="b"/>
            <a:pathLst>
              <a:path w="822960" h="332509">
                <a:moveTo>
                  <a:pt x="822960" y="0"/>
                </a:moveTo>
                <a:cubicBezTo>
                  <a:pt x="536863" y="151014"/>
                  <a:pt x="250767" y="302029"/>
                  <a:pt x="0" y="332509"/>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E0BAABA9-8FC8-4689-944F-82E22AE6F29C}"/>
              </a:ext>
            </a:extLst>
          </p:cNvPr>
          <p:cNvSpPr/>
          <p:nvPr/>
        </p:nvSpPr>
        <p:spPr>
          <a:xfrm rot="5400000">
            <a:off x="377014" y="5213099"/>
            <a:ext cx="834504" cy="369332"/>
          </a:xfrm>
          <a:prstGeom prst="rect">
            <a:avLst/>
          </a:prstGeom>
        </p:spPr>
        <p:txBody>
          <a:bodyPr wrap="square">
            <a:spAutoFit/>
          </a:bodyPr>
          <a:lstStyle/>
          <a:p>
            <a:r>
              <a:rPr lang="en-US">
                <a:sym typeface="Symbol" panose="05050102010706020507" pitchFamily="18" charset="2"/>
              </a:rPr>
              <a:t>50cm</a:t>
            </a:r>
            <a:endParaRPr lang="en-US"/>
          </a:p>
        </p:txBody>
      </p:sp>
      <p:cxnSp>
        <p:nvCxnSpPr>
          <p:cNvPr id="29" name="Straight Arrow Connector 28">
            <a:extLst>
              <a:ext uri="{FF2B5EF4-FFF2-40B4-BE49-F238E27FC236}">
                <a16:creationId xmlns:a16="http://schemas.microsoft.com/office/drawing/2014/main" id="{BCEA9574-2DF8-4F04-A33C-CEC4AC446C8B}"/>
              </a:ext>
            </a:extLst>
          </p:cNvPr>
          <p:cNvCxnSpPr>
            <a:cxnSpLocks/>
          </p:cNvCxnSpPr>
          <p:nvPr/>
        </p:nvCxnSpPr>
        <p:spPr>
          <a:xfrm>
            <a:off x="981284" y="5250546"/>
            <a:ext cx="0" cy="3781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D1FF58B-7A8B-4359-B31A-70F35ADC6B56}"/>
              </a:ext>
            </a:extLst>
          </p:cNvPr>
          <p:cNvSpPr/>
          <p:nvPr/>
        </p:nvSpPr>
        <p:spPr>
          <a:xfrm>
            <a:off x="2188631" y="5816088"/>
            <a:ext cx="786609" cy="369332"/>
          </a:xfrm>
          <a:prstGeom prst="rect">
            <a:avLst/>
          </a:prstGeom>
        </p:spPr>
        <p:txBody>
          <a:bodyPr wrap="square">
            <a:spAutoFit/>
          </a:bodyPr>
          <a:lstStyle/>
          <a:p>
            <a:r>
              <a:rPr lang="en-US">
                <a:sym typeface="Symbol" panose="05050102010706020507" pitchFamily="18" charset="2"/>
              </a:rPr>
              <a:t>80cm</a:t>
            </a:r>
            <a:endParaRPr lang="en-US"/>
          </a:p>
        </p:txBody>
      </p:sp>
      <p:cxnSp>
        <p:nvCxnSpPr>
          <p:cNvPr id="31" name="Straight Arrow Connector 30">
            <a:extLst>
              <a:ext uri="{FF2B5EF4-FFF2-40B4-BE49-F238E27FC236}">
                <a16:creationId xmlns:a16="http://schemas.microsoft.com/office/drawing/2014/main" id="{C3399A6C-9E09-4746-BD88-60952BFC9D94}"/>
              </a:ext>
            </a:extLst>
          </p:cNvPr>
          <p:cNvCxnSpPr>
            <a:cxnSpLocks/>
          </p:cNvCxnSpPr>
          <p:nvPr/>
        </p:nvCxnSpPr>
        <p:spPr>
          <a:xfrm flipH="1" flipV="1">
            <a:off x="1683629" y="5798721"/>
            <a:ext cx="1908383" cy="1135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443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t>Demo – candle flame</a:t>
            </a:r>
          </a:p>
        </p:txBody>
      </p:sp>
      <p:pic>
        <p:nvPicPr>
          <p:cNvPr id="6" name="Picture 5">
            <a:extLst>
              <a:ext uri="{FF2B5EF4-FFF2-40B4-BE49-F238E27FC236}">
                <a16:creationId xmlns:a16="http://schemas.microsoft.com/office/drawing/2014/main" id="{7B35752C-58FF-49E7-9843-81CF8D1E130D}"/>
              </a:ext>
            </a:extLst>
          </p:cNvPr>
          <p:cNvPicPr>
            <a:picLocks noChangeAspect="1"/>
          </p:cNvPicPr>
          <p:nvPr/>
        </p:nvPicPr>
        <p:blipFill>
          <a:blip r:embed="rId2"/>
          <a:stretch>
            <a:fillRect/>
          </a:stretch>
        </p:blipFill>
        <p:spPr>
          <a:xfrm>
            <a:off x="233171" y="2798467"/>
            <a:ext cx="3659889" cy="3242267"/>
          </a:xfrm>
          <a:prstGeom prst="rect">
            <a:avLst/>
          </a:prstGeom>
        </p:spPr>
      </p:pic>
      <p:pic>
        <p:nvPicPr>
          <p:cNvPr id="8" name="Picture 7">
            <a:extLst>
              <a:ext uri="{FF2B5EF4-FFF2-40B4-BE49-F238E27FC236}">
                <a16:creationId xmlns:a16="http://schemas.microsoft.com/office/drawing/2014/main" id="{2620A70A-45DA-4425-8EC4-E7250132C12B}"/>
              </a:ext>
            </a:extLst>
          </p:cNvPr>
          <p:cNvPicPr>
            <a:picLocks noChangeAspect="1"/>
          </p:cNvPicPr>
          <p:nvPr/>
        </p:nvPicPr>
        <p:blipFill>
          <a:blip r:embed="rId3"/>
          <a:stretch>
            <a:fillRect/>
          </a:stretch>
        </p:blipFill>
        <p:spPr>
          <a:xfrm>
            <a:off x="4197288" y="2798466"/>
            <a:ext cx="3659889" cy="3242267"/>
          </a:xfrm>
          <a:prstGeom prst="rect">
            <a:avLst/>
          </a:prstGeom>
        </p:spPr>
      </p:pic>
      <p:pic>
        <p:nvPicPr>
          <p:cNvPr id="10" name="Picture 9">
            <a:extLst>
              <a:ext uri="{FF2B5EF4-FFF2-40B4-BE49-F238E27FC236}">
                <a16:creationId xmlns:a16="http://schemas.microsoft.com/office/drawing/2014/main" id="{66C93C6D-C3A3-4255-A555-8E2B49DD2064}"/>
              </a:ext>
            </a:extLst>
          </p:cNvPr>
          <p:cNvPicPr>
            <a:picLocks noChangeAspect="1"/>
          </p:cNvPicPr>
          <p:nvPr/>
        </p:nvPicPr>
        <p:blipFill>
          <a:blip r:embed="rId4"/>
          <a:stretch>
            <a:fillRect/>
          </a:stretch>
        </p:blipFill>
        <p:spPr>
          <a:xfrm>
            <a:off x="8219072" y="2798466"/>
            <a:ext cx="3659889" cy="3242267"/>
          </a:xfrm>
          <a:prstGeom prst="rect">
            <a:avLst/>
          </a:prstGeom>
        </p:spPr>
      </p:pic>
      <p:sp>
        <p:nvSpPr>
          <p:cNvPr id="11" name="TextBox 10">
            <a:extLst>
              <a:ext uri="{FF2B5EF4-FFF2-40B4-BE49-F238E27FC236}">
                <a16:creationId xmlns:a16="http://schemas.microsoft.com/office/drawing/2014/main" id="{C943AD1C-9E30-4A7D-812F-8000C0C5D8FA}"/>
              </a:ext>
            </a:extLst>
          </p:cNvPr>
          <p:cNvSpPr txBox="1"/>
          <p:nvPr/>
        </p:nvSpPr>
        <p:spPr>
          <a:xfrm>
            <a:off x="1810481" y="6040733"/>
            <a:ext cx="505267" cy="369332"/>
          </a:xfrm>
          <a:prstGeom prst="rect">
            <a:avLst/>
          </a:prstGeom>
          <a:noFill/>
        </p:spPr>
        <p:txBody>
          <a:bodyPr wrap="none" rtlCol="0">
            <a:spAutoFit/>
          </a:bodyPr>
          <a:lstStyle/>
          <a:p>
            <a:r>
              <a:rPr lang="en-US" sz="1800"/>
              <a:t>1m</a:t>
            </a:r>
            <a:endParaRPr lang="en-US" sz="1800" dirty="0"/>
          </a:p>
        </p:txBody>
      </p:sp>
      <p:sp>
        <p:nvSpPr>
          <p:cNvPr id="12" name="TextBox 11">
            <a:extLst>
              <a:ext uri="{FF2B5EF4-FFF2-40B4-BE49-F238E27FC236}">
                <a16:creationId xmlns:a16="http://schemas.microsoft.com/office/drawing/2014/main" id="{31B2463E-BBBE-4447-B1B3-8F0093DF1BE5}"/>
              </a:ext>
            </a:extLst>
          </p:cNvPr>
          <p:cNvSpPr txBox="1"/>
          <p:nvPr/>
        </p:nvSpPr>
        <p:spPr>
          <a:xfrm>
            <a:off x="5774598" y="6054802"/>
            <a:ext cx="505267" cy="369332"/>
          </a:xfrm>
          <a:prstGeom prst="rect">
            <a:avLst/>
          </a:prstGeom>
          <a:noFill/>
        </p:spPr>
        <p:txBody>
          <a:bodyPr wrap="none" rtlCol="0">
            <a:spAutoFit/>
          </a:bodyPr>
          <a:lstStyle/>
          <a:p>
            <a:r>
              <a:rPr lang="en-US"/>
              <a:t>2</a:t>
            </a:r>
            <a:r>
              <a:rPr lang="en-US" sz="1800"/>
              <a:t>m</a:t>
            </a:r>
            <a:endParaRPr lang="en-US" sz="1800" dirty="0"/>
          </a:p>
        </p:txBody>
      </p:sp>
      <p:sp>
        <p:nvSpPr>
          <p:cNvPr id="13" name="TextBox 12">
            <a:extLst>
              <a:ext uri="{FF2B5EF4-FFF2-40B4-BE49-F238E27FC236}">
                <a16:creationId xmlns:a16="http://schemas.microsoft.com/office/drawing/2014/main" id="{FE4C64E8-B4FF-4102-91C3-DF9A195BBE24}"/>
              </a:ext>
            </a:extLst>
          </p:cNvPr>
          <p:cNvSpPr txBox="1"/>
          <p:nvPr/>
        </p:nvSpPr>
        <p:spPr>
          <a:xfrm>
            <a:off x="9976485" y="6043131"/>
            <a:ext cx="505267" cy="369332"/>
          </a:xfrm>
          <a:prstGeom prst="rect">
            <a:avLst/>
          </a:prstGeom>
          <a:noFill/>
        </p:spPr>
        <p:txBody>
          <a:bodyPr wrap="none" rtlCol="0">
            <a:spAutoFit/>
          </a:bodyPr>
          <a:lstStyle/>
          <a:p>
            <a:r>
              <a:rPr lang="en-US"/>
              <a:t>3</a:t>
            </a:r>
            <a:r>
              <a:rPr lang="en-US" sz="1800"/>
              <a:t>m</a:t>
            </a:r>
            <a:endParaRPr lang="en-US" sz="1800" dirty="0"/>
          </a:p>
        </p:txBody>
      </p:sp>
    </p:spTree>
    <p:extLst>
      <p:ext uri="{BB962C8B-B14F-4D97-AF65-F5344CB8AC3E}">
        <p14:creationId xmlns:p14="http://schemas.microsoft.com/office/powerpoint/2010/main" val="3660333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t>Demo</a:t>
            </a:r>
          </a:p>
        </p:txBody>
      </p:sp>
      <p:sp>
        <p:nvSpPr>
          <p:cNvPr id="9" name="TextBox 8">
            <a:extLst>
              <a:ext uri="{FF2B5EF4-FFF2-40B4-BE49-F238E27FC236}">
                <a16:creationId xmlns:a16="http://schemas.microsoft.com/office/drawing/2014/main" id="{6CD035F7-F6AD-4EFE-8109-915C27AFDA68}"/>
              </a:ext>
            </a:extLst>
          </p:cNvPr>
          <p:cNvSpPr txBox="1"/>
          <p:nvPr/>
        </p:nvSpPr>
        <p:spPr>
          <a:xfrm>
            <a:off x="697698" y="3627847"/>
            <a:ext cx="4503156" cy="1131848"/>
          </a:xfrm>
          <a:prstGeom prst="rect">
            <a:avLst/>
          </a:prstGeom>
          <a:noFill/>
        </p:spPr>
        <p:txBody>
          <a:bodyPr wrap="none" rtlCol="0">
            <a:spAutoFit/>
          </a:bodyPr>
          <a:lstStyle/>
          <a:p>
            <a:pPr marL="342900" indent="-342900">
              <a:lnSpc>
                <a:spcPct val="150000"/>
              </a:lnSpc>
              <a:buFontTx/>
              <a:buChar char="-"/>
            </a:pPr>
            <a:r>
              <a:rPr lang="en-US" sz="2400"/>
              <a:t>Lửa nến cách 3m</a:t>
            </a:r>
          </a:p>
          <a:p>
            <a:pPr marL="342900" indent="-342900">
              <a:lnSpc>
                <a:spcPct val="150000"/>
              </a:lnSpc>
              <a:buFontTx/>
              <a:buChar char="-"/>
            </a:pPr>
            <a:r>
              <a:rPr lang="en-US" sz="2400"/>
              <a:t>Hiện ảnh nhiệt trên màn hình</a:t>
            </a:r>
          </a:p>
        </p:txBody>
      </p:sp>
      <p:sp>
        <p:nvSpPr>
          <p:cNvPr id="14" name="TextBox 13">
            <a:extLst>
              <a:ext uri="{FF2B5EF4-FFF2-40B4-BE49-F238E27FC236}">
                <a16:creationId xmlns:a16="http://schemas.microsoft.com/office/drawing/2014/main" id="{D98CABB0-18F8-4420-9E0F-6B8B3121CDAF}"/>
              </a:ext>
            </a:extLst>
          </p:cNvPr>
          <p:cNvSpPr txBox="1"/>
          <p:nvPr/>
        </p:nvSpPr>
        <p:spPr>
          <a:xfrm>
            <a:off x="6096000" y="2856211"/>
            <a:ext cx="5149430" cy="3347840"/>
          </a:xfrm>
          <a:prstGeom prst="rect">
            <a:avLst/>
          </a:prstGeom>
          <a:noFill/>
        </p:spPr>
        <p:txBody>
          <a:bodyPr wrap="square" rtlCol="0">
            <a:spAutoFit/>
          </a:bodyPr>
          <a:lstStyle/>
          <a:p>
            <a:pPr marL="342900" indent="-342900">
              <a:lnSpc>
                <a:spcPct val="150000"/>
              </a:lnSpc>
              <a:buFontTx/>
              <a:buChar char="-"/>
            </a:pPr>
            <a:r>
              <a:rPr lang="en-US" sz="2400"/>
              <a:t>Cụm sensor đặt trên tripod</a:t>
            </a:r>
          </a:p>
          <a:p>
            <a:pPr marL="342900" indent="-342900">
              <a:lnSpc>
                <a:spcPct val="150000"/>
              </a:lnSpc>
              <a:buFontTx/>
              <a:buChar char="-"/>
            </a:pPr>
            <a:r>
              <a:rPr lang="en-US" sz="2400"/>
              <a:t>Tay robot phun nước đặt d</a:t>
            </a:r>
            <a:r>
              <a:rPr lang="vi-VN" sz="2400"/>
              <a:t>ư</a:t>
            </a:r>
            <a:r>
              <a:rPr lang="en-US" sz="2400"/>
              <a:t>ới sàn</a:t>
            </a:r>
          </a:p>
          <a:p>
            <a:pPr marL="342900" indent="-342900">
              <a:lnSpc>
                <a:spcPct val="150000"/>
              </a:lnSpc>
              <a:buFontTx/>
              <a:buChar char="-"/>
            </a:pPr>
            <a:r>
              <a:rPr lang="en-US" sz="2400"/>
              <a:t>Kit, module điều khiển động c</a:t>
            </a:r>
            <a:r>
              <a:rPr lang="vi-VN" sz="2400"/>
              <a:t>ơ</a:t>
            </a:r>
            <a:r>
              <a:rPr lang="en-US" sz="2400"/>
              <a:t>, relay đặt trong hộp in 3D, có quạt tản nhiệt</a:t>
            </a:r>
          </a:p>
        </p:txBody>
      </p:sp>
    </p:spTree>
    <p:extLst>
      <p:ext uri="{BB962C8B-B14F-4D97-AF65-F5344CB8AC3E}">
        <p14:creationId xmlns:p14="http://schemas.microsoft.com/office/powerpoint/2010/main" val="1273425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3EF80-506C-46E5-9249-587F2E796CDA}"/>
              </a:ext>
            </a:extLst>
          </p:cNvPr>
          <p:cNvSpPr>
            <a:spLocks noGrp="1"/>
          </p:cNvSpPr>
          <p:nvPr>
            <p:ph type="title"/>
          </p:nvPr>
        </p:nvSpPr>
        <p:spPr/>
        <p:txBody>
          <a:bodyPr/>
          <a:lstStyle/>
          <a:p>
            <a:r>
              <a:rPr lang="en-US" altLang="zh-TW"/>
              <a:t>Outlook</a:t>
            </a:r>
            <a:endParaRPr lang="en-US"/>
          </a:p>
        </p:txBody>
      </p:sp>
      <p:sp>
        <p:nvSpPr>
          <p:cNvPr id="3" name="Text Placeholder 2">
            <a:extLst>
              <a:ext uri="{FF2B5EF4-FFF2-40B4-BE49-F238E27FC236}">
                <a16:creationId xmlns:a16="http://schemas.microsoft.com/office/drawing/2014/main" id="{75AB11D5-B189-416A-B8DB-0C1D2A5AAB9B}"/>
              </a:ext>
            </a:extLst>
          </p:cNvPr>
          <p:cNvSpPr>
            <a:spLocks noGrp="1"/>
          </p:cNvSpPr>
          <p:nvPr>
            <p:ph type="body" sz="quarter" idx="10"/>
          </p:nvPr>
        </p:nvSpPr>
        <p:spPr>
          <a:xfrm>
            <a:off x="1371600" y="2821960"/>
            <a:ext cx="10058400" cy="3559791"/>
          </a:xfrm>
        </p:spPr>
        <p:txBody>
          <a:bodyPr/>
          <a:lstStyle/>
          <a:p>
            <a:r>
              <a:rPr lang="en-US"/>
              <a:t>Mesh Network with Multi Node</a:t>
            </a:r>
          </a:p>
          <a:p>
            <a:pPr marL="342900" indent="-342900">
              <a:buFontTx/>
              <a:buChar char="-"/>
            </a:pPr>
            <a:r>
              <a:rPr lang="en-US"/>
              <a:t>Multi sensor node.</a:t>
            </a:r>
          </a:p>
          <a:p>
            <a:pPr marL="342900" indent="-342900">
              <a:buFontTx/>
              <a:buChar char="-"/>
            </a:pPr>
            <a:r>
              <a:rPr lang="en-US"/>
              <a:t>Multi water spray</a:t>
            </a:r>
          </a:p>
          <a:p>
            <a:pPr marL="0" indent="0"/>
            <a:r>
              <a:rPr lang="en-US"/>
              <a:t>=&gt; Extend protection area.</a:t>
            </a:r>
          </a:p>
        </p:txBody>
      </p:sp>
    </p:spTree>
    <p:extLst>
      <p:ext uri="{BB962C8B-B14F-4D97-AF65-F5344CB8AC3E}">
        <p14:creationId xmlns:p14="http://schemas.microsoft.com/office/powerpoint/2010/main" val="1405672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81AB94-CAC7-4858-AA0C-D4AAA922875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956223" y="278656"/>
            <a:ext cx="1704558" cy="843134"/>
          </a:xfrm>
          <a:prstGeom prst="rect">
            <a:avLst/>
          </a:prstGeom>
          <a:noFill/>
        </p:spPr>
      </p:pic>
    </p:spTree>
    <p:extLst>
      <p:ext uri="{BB962C8B-B14F-4D97-AF65-F5344CB8AC3E}">
        <p14:creationId xmlns:p14="http://schemas.microsoft.com/office/powerpoint/2010/main" val="306964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00E968-D1ED-4246-8454-1DDF2ABDD8E4}"/>
              </a:ext>
            </a:extLst>
          </p:cNvPr>
          <p:cNvSpPr>
            <a:spLocks noGrp="1"/>
          </p:cNvSpPr>
          <p:nvPr>
            <p:ph type="body" sz="quarter" idx="10"/>
          </p:nvPr>
        </p:nvSpPr>
        <p:spPr>
          <a:xfrm>
            <a:off x="619877" y="3073147"/>
            <a:ext cx="10962523" cy="461770"/>
          </a:xfrm>
        </p:spPr>
        <p:txBody>
          <a:bodyPr/>
          <a:lstStyle/>
          <a:p>
            <a:r>
              <a:rPr lang="en-US" altLang="zh-TW"/>
              <a:t>UETer</a:t>
            </a:r>
            <a:endParaRPr lang="zh-TW" altLang="en-US" dirty="0"/>
          </a:p>
        </p:txBody>
      </p:sp>
      <p:sp>
        <p:nvSpPr>
          <p:cNvPr id="3" name="Text Placeholder 2">
            <a:extLst>
              <a:ext uri="{FF2B5EF4-FFF2-40B4-BE49-F238E27FC236}">
                <a16:creationId xmlns:a16="http://schemas.microsoft.com/office/drawing/2014/main" id="{F9C59012-33B3-47FF-BB24-C289057F6443}"/>
              </a:ext>
            </a:extLst>
          </p:cNvPr>
          <p:cNvSpPr>
            <a:spLocks noGrp="1"/>
          </p:cNvSpPr>
          <p:nvPr>
            <p:ph type="body" sz="quarter" idx="11"/>
          </p:nvPr>
        </p:nvSpPr>
        <p:spPr>
          <a:xfrm>
            <a:off x="619877" y="3556622"/>
            <a:ext cx="4876800" cy="396815"/>
          </a:xfrm>
        </p:spPr>
        <p:txBody>
          <a:bodyPr/>
          <a:lstStyle/>
          <a:p>
            <a:r>
              <a:rPr lang="en-US" altLang="zh-TW"/>
              <a:t>UET - VNU</a:t>
            </a:r>
            <a:endParaRPr lang="zh-TW" altLang="en-US"/>
          </a:p>
        </p:txBody>
      </p:sp>
      <p:sp>
        <p:nvSpPr>
          <p:cNvPr id="5" name="Title 4">
            <a:extLst>
              <a:ext uri="{FF2B5EF4-FFF2-40B4-BE49-F238E27FC236}">
                <a16:creationId xmlns:a16="http://schemas.microsoft.com/office/drawing/2014/main" id="{AE7AFA09-F0CB-4E86-944E-D3E437AF134F}"/>
              </a:ext>
            </a:extLst>
          </p:cNvPr>
          <p:cNvSpPr>
            <a:spLocks noGrp="1"/>
          </p:cNvSpPr>
          <p:nvPr>
            <p:ph type="ctrTitle"/>
          </p:nvPr>
        </p:nvSpPr>
        <p:spPr/>
        <p:txBody>
          <a:bodyPr/>
          <a:lstStyle/>
          <a:p>
            <a:r>
              <a:rPr lang="en-US" altLang="zh-TW"/>
              <a:t>SMART FIREFIGHTER</a:t>
            </a:r>
            <a:endParaRPr lang="zh-TW" altLang="en-US" dirty="0"/>
          </a:p>
        </p:txBody>
      </p:sp>
      <p:pic>
        <p:nvPicPr>
          <p:cNvPr id="6" name="Picture 5">
            <a:extLst>
              <a:ext uri="{FF2B5EF4-FFF2-40B4-BE49-F238E27FC236}">
                <a16:creationId xmlns:a16="http://schemas.microsoft.com/office/drawing/2014/main" id="{D9ABEC45-49F6-408E-8A92-E2B433E79E5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031638" y="301659"/>
            <a:ext cx="1742265" cy="777340"/>
          </a:xfrm>
          <a:prstGeom prst="rect">
            <a:avLst/>
          </a:prstGeom>
          <a:noFill/>
        </p:spPr>
      </p:pic>
    </p:spTree>
    <p:extLst>
      <p:ext uri="{BB962C8B-B14F-4D97-AF65-F5344CB8AC3E}">
        <p14:creationId xmlns:p14="http://schemas.microsoft.com/office/powerpoint/2010/main" val="1175211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a:xfrm>
            <a:off x="1524000" y="3298209"/>
            <a:ext cx="10058400" cy="3559791"/>
          </a:xfrm>
        </p:spPr>
        <p:txBody>
          <a:bodyPr/>
          <a:lstStyle/>
          <a:p>
            <a:pPr marL="342900" indent="-342900">
              <a:lnSpc>
                <a:spcPct val="150000"/>
              </a:lnSpc>
              <a:spcBef>
                <a:spcPts val="0"/>
              </a:spcBef>
              <a:buClr>
                <a:srgbClr val="7030A0"/>
              </a:buClr>
              <a:buFont typeface="Wingdings" pitchFamily="2" charset="2"/>
              <a:buChar char="n"/>
            </a:pPr>
            <a:r>
              <a:rPr lang="en-US" altLang="zh-TW"/>
              <a:t>Project Overview</a:t>
            </a:r>
          </a:p>
          <a:p>
            <a:pPr marL="342900" indent="-342900">
              <a:lnSpc>
                <a:spcPct val="150000"/>
              </a:lnSpc>
              <a:spcBef>
                <a:spcPts val="0"/>
              </a:spcBef>
              <a:buClr>
                <a:srgbClr val="7030A0"/>
              </a:buClr>
              <a:buFont typeface="Wingdings" pitchFamily="2" charset="2"/>
              <a:buChar char="n"/>
            </a:pPr>
            <a:r>
              <a:rPr lang="en-US" altLang="zh-TW"/>
              <a:t>System Architecture</a:t>
            </a:r>
          </a:p>
          <a:p>
            <a:pPr marL="342900" indent="-342900">
              <a:lnSpc>
                <a:spcPct val="150000"/>
              </a:lnSpc>
              <a:spcBef>
                <a:spcPts val="0"/>
              </a:spcBef>
              <a:buClr>
                <a:srgbClr val="7030A0"/>
              </a:buClr>
              <a:buFont typeface="Wingdings" pitchFamily="2" charset="2"/>
              <a:buChar char="n"/>
            </a:pPr>
            <a:r>
              <a:rPr lang="en-US" altLang="zh-TW"/>
              <a:t>Summary &amp; outlook</a:t>
            </a:r>
          </a:p>
        </p:txBody>
      </p:sp>
      <p:sp>
        <p:nvSpPr>
          <p:cNvPr id="4" name="AutoShape 131" descr="globe pic"/>
          <p:cNvSpPr>
            <a:spLocks noChangeArrowheads="1"/>
          </p:cNvSpPr>
          <p:nvPr/>
        </p:nvSpPr>
        <p:spPr bwMode="auto">
          <a:xfrm>
            <a:off x="7162801" y="2990850"/>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Project Overview</a:t>
            </a:r>
            <a:endParaRPr lang="en-US" altLang="zh-CN" dirty="0"/>
          </a:p>
        </p:txBody>
      </p:sp>
      <p:sp>
        <p:nvSpPr>
          <p:cNvPr id="3" name="Text Placeholder 2"/>
          <p:cNvSpPr>
            <a:spLocks noGrp="1"/>
          </p:cNvSpPr>
          <p:nvPr>
            <p:ph type="body" sz="quarter" idx="10"/>
          </p:nvPr>
        </p:nvSpPr>
        <p:spPr>
          <a:xfrm>
            <a:off x="6268366" y="2655297"/>
            <a:ext cx="5472388" cy="4003198"/>
          </a:xfrm>
        </p:spPr>
        <p:txBody>
          <a:bodyPr>
            <a:normAutofit/>
          </a:bodyPr>
          <a:lstStyle/>
          <a:p>
            <a:pPr marL="0" indent="0" algn="just">
              <a:lnSpc>
                <a:spcPct val="110000"/>
              </a:lnSpc>
              <a:spcBef>
                <a:spcPct val="0"/>
              </a:spcBef>
              <a:buClr>
                <a:srgbClr val="7030A0"/>
              </a:buClr>
            </a:pPr>
            <a:r>
              <a:rPr lang="en-US" altLang="zh-TW" sz="2800" b="1">
                <a:solidFill>
                  <a:schemeClr val="tx2"/>
                </a:solidFill>
                <a:effectLst>
                  <a:outerShdw blurRad="38100" dist="38100" dir="2700000" algn="tl">
                    <a:srgbClr val="000000">
                      <a:alpha val="43137"/>
                    </a:srgbClr>
                  </a:outerShdw>
                </a:effectLst>
                <a:latin typeface="+mj-lt"/>
                <a:ea typeface="+mj-ea"/>
                <a:cs typeface="+mj-cs"/>
              </a:rPr>
              <a:t>Smart firefighter</a:t>
            </a:r>
          </a:p>
          <a:p>
            <a:pPr marL="342900" indent="-342900" algn="just">
              <a:lnSpc>
                <a:spcPct val="150000"/>
              </a:lnSpc>
              <a:spcBef>
                <a:spcPts val="0"/>
              </a:spcBef>
              <a:buClr>
                <a:srgbClr val="7030A0"/>
              </a:buClr>
              <a:buFont typeface="Wingdings" pitchFamily="2" charset="2"/>
              <a:buChar char="n"/>
            </a:pPr>
            <a:r>
              <a:rPr lang="en-US" altLang="zh-CN"/>
              <a:t>Quick and accurate detection of flame location.</a:t>
            </a:r>
          </a:p>
          <a:p>
            <a:pPr marL="342900" indent="-342900" algn="just">
              <a:lnSpc>
                <a:spcPct val="150000"/>
              </a:lnSpc>
              <a:spcBef>
                <a:spcPts val="0"/>
              </a:spcBef>
              <a:buClr>
                <a:srgbClr val="7030A0"/>
              </a:buClr>
              <a:buFont typeface="Wingdings" pitchFamily="2" charset="2"/>
              <a:buChar char="n"/>
            </a:pPr>
            <a:r>
              <a:rPr lang="en-US" altLang="zh-CN"/>
              <a:t>Detect small size of flame (a candle at 3m).</a:t>
            </a:r>
          </a:p>
          <a:p>
            <a:pPr marL="342900" indent="-342900" algn="just">
              <a:lnSpc>
                <a:spcPct val="150000"/>
              </a:lnSpc>
              <a:spcBef>
                <a:spcPts val="0"/>
              </a:spcBef>
              <a:buClr>
                <a:srgbClr val="7030A0"/>
              </a:buClr>
              <a:buFont typeface="Wingdings" pitchFamily="2" charset="2"/>
              <a:buChar char="n"/>
            </a:pPr>
            <a:r>
              <a:rPr lang="en-US" altLang="zh-CN"/>
              <a:t>Spray water flow to the fire correctly, while keeping other areas dry spear.</a:t>
            </a:r>
            <a:endParaRPr lang="en-US" altLang="zh-CN" dirty="0"/>
          </a:p>
          <a:p>
            <a:pPr marL="342900" indent="-342900" algn="just">
              <a:lnSpc>
                <a:spcPct val="150000"/>
              </a:lnSpc>
              <a:spcBef>
                <a:spcPts val="0"/>
              </a:spcBef>
              <a:buClr>
                <a:srgbClr val="7030A0"/>
              </a:buClr>
              <a:buFont typeface="Wingdings" pitchFamily="2" charset="2"/>
              <a:buChar char="n"/>
            </a:pPr>
            <a:r>
              <a:rPr lang="en-US" altLang="zh-TW"/>
              <a:t>Can be mobility</a:t>
            </a:r>
            <a:r>
              <a:rPr lang="en-US" altLang="zh-TW" dirty="0"/>
              <a:t>.</a:t>
            </a:r>
            <a:endParaRPr lang="en-US" altLang="zh-TW"/>
          </a:p>
        </p:txBody>
      </p:sp>
      <p:pic>
        <p:nvPicPr>
          <p:cNvPr id="8" name="Picture 2" descr="https://www.onskyinc.com/wp-content/uploads/2018/11/smoke-sensor.png">
            <a:extLst>
              <a:ext uri="{FF2B5EF4-FFF2-40B4-BE49-F238E27FC236}">
                <a16:creationId xmlns:a16="http://schemas.microsoft.com/office/drawing/2014/main" id="{821FEC1E-EA88-4A0D-8761-53A8A9177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46" y="2996952"/>
            <a:ext cx="1415170" cy="141517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614CC804-4C88-4BDA-99A2-3A1C2E6DC6EE}"/>
              </a:ext>
            </a:extLst>
          </p:cNvPr>
          <p:cNvSpPr txBox="1">
            <a:spLocks/>
          </p:cNvSpPr>
          <p:nvPr/>
        </p:nvSpPr>
        <p:spPr>
          <a:xfrm>
            <a:off x="2240061" y="3188207"/>
            <a:ext cx="3074543" cy="1539520"/>
          </a:xfrm>
          <a:prstGeom prst="rect">
            <a:avLst/>
          </a:prstGeom>
        </p:spPr>
        <p:txBody>
          <a:bodyPr vert="horz" lIns="91440" tIns="45720" rIns="91440" bIns="45720" rtlCol="0">
            <a:norm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a:t>Smoke sensor:</a:t>
            </a:r>
          </a:p>
          <a:p>
            <a:pPr marL="342900" indent="-342900">
              <a:lnSpc>
                <a:spcPct val="150000"/>
              </a:lnSpc>
              <a:spcBef>
                <a:spcPts val="0"/>
              </a:spcBef>
              <a:buClr>
                <a:srgbClr val="7030A0"/>
              </a:buClr>
              <a:buFontTx/>
              <a:buChar char="-"/>
            </a:pPr>
            <a:r>
              <a:rPr lang="en-US" altLang="zh-TW"/>
              <a:t>Slow detection</a:t>
            </a:r>
          </a:p>
          <a:p>
            <a:pPr marL="342900" indent="-342900">
              <a:lnSpc>
                <a:spcPct val="150000"/>
              </a:lnSpc>
              <a:spcBef>
                <a:spcPts val="0"/>
              </a:spcBef>
              <a:buClr>
                <a:srgbClr val="7030A0"/>
              </a:buClr>
              <a:buFontTx/>
              <a:buChar char="-"/>
            </a:pPr>
            <a:r>
              <a:rPr lang="en-US" altLang="zh-TW"/>
              <a:t>no location of flame</a:t>
            </a:r>
          </a:p>
        </p:txBody>
      </p:sp>
      <p:pic>
        <p:nvPicPr>
          <p:cNvPr id="10" name="Picture 4" descr="https://productimages.withfloats.com/actual/5c2de45e8a991f0001dcf561.jpg">
            <a:extLst>
              <a:ext uri="{FF2B5EF4-FFF2-40B4-BE49-F238E27FC236}">
                <a16:creationId xmlns:a16="http://schemas.microsoft.com/office/drawing/2014/main" id="{F1F84CDE-F8C8-40E1-8E09-28BA20976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268"/>
          <a:stretch/>
        </p:blipFill>
        <p:spPr bwMode="auto">
          <a:xfrm>
            <a:off x="604500" y="4198760"/>
            <a:ext cx="1108663" cy="26083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2">
            <a:extLst>
              <a:ext uri="{FF2B5EF4-FFF2-40B4-BE49-F238E27FC236}">
                <a16:creationId xmlns:a16="http://schemas.microsoft.com/office/drawing/2014/main" id="{DEC6EB0B-5AD7-49CB-93D9-D2807C86F27E}"/>
              </a:ext>
            </a:extLst>
          </p:cNvPr>
          <p:cNvSpPr txBox="1">
            <a:spLocks/>
          </p:cNvSpPr>
          <p:nvPr/>
        </p:nvSpPr>
        <p:spPr>
          <a:xfrm>
            <a:off x="2144096" y="4727727"/>
            <a:ext cx="3516284" cy="3004902"/>
          </a:xfrm>
          <a:prstGeom prst="rect">
            <a:avLst/>
          </a:prstGeom>
        </p:spPr>
        <p:txBody>
          <a:bodyPr vert="horz" lIns="91440" tIns="45720" rIns="91440" bIns="45720" rtlCol="0">
            <a:normAutofit/>
          </a:bodyPr>
          <a:lstStyle>
            <a:lvl1pPr marL="164592" indent="-164592" algn="l" defTabSz="914400" rtl="0" eaLnBrk="1" latinLnBrk="0" hangingPunct="1">
              <a:lnSpc>
                <a:spcPct val="100000"/>
              </a:lnSpc>
              <a:spcBef>
                <a:spcPts val="1867"/>
              </a:spcBef>
              <a:spcAft>
                <a:spcPts val="0"/>
              </a:spcAft>
              <a:buClr>
                <a:schemeClr val="tx1"/>
              </a:buClr>
              <a:buFontTx/>
              <a:buNone/>
              <a:defRPr sz="2000" kern="1200" baseline="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Tx/>
              <a:buNone/>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Tx/>
              <a:buNone/>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Tx/>
              <a:buNone/>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pPr marL="0" indent="0">
              <a:lnSpc>
                <a:spcPct val="150000"/>
              </a:lnSpc>
              <a:spcBef>
                <a:spcPts val="0"/>
              </a:spcBef>
              <a:buClr>
                <a:srgbClr val="7030A0"/>
              </a:buClr>
            </a:pPr>
            <a:r>
              <a:rPr lang="en-US" altLang="zh-TW"/>
              <a:t>Wide water spray nozzle:</a:t>
            </a:r>
          </a:p>
          <a:p>
            <a:pPr marL="342900" indent="-342900">
              <a:lnSpc>
                <a:spcPct val="150000"/>
              </a:lnSpc>
              <a:spcBef>
                <a:spcPts val="0"/>
              </a:spcBef>
              <a:buClr>
                <a:srgbClr val="7030A0"/>
              </a:buClr>
              <a:buFont typeface="Arial" panose="020B0604020202020204" pitchFamily="34" charset="0"/>
              <a:buChar char="•"/>
            </a:pPr>
            <a:r>
              <a:rPr lang="en-US" altLang="zh-TW"/>
              <a:t>Waste water</a:t>
            </a:r>
          </a:p>
          <a:p>
            <a:pPr marL="342900" indent="-342900">
              <a:lnSpc>
                <a:spcPct val="150000"/>
              </a:lnSpc>
              <a:spcBef>
                <a:spcPts val="0"/>
              </a:spcBef>
              <a:buClr>
                <a:srgbClr val="7030A0"/>
              </a:buClr>
              <a:buFont typeface="Arial" panose="020B0604020202020204" pitchFamily="34" charset="0"/>
              <a:buChar char="•"/>
            </a:pPr>
            <a:r>
              <a:rPr lang="en-US" altLang="zh-TW"/>
              <a:t>Causing damage to other furniture</a:t>
            </a:r>
          </a:p>
        </p:txBody>
      </p:sp>
      <p:sp>
        <p:nvSpPr>
          <p:cNvPr id="12" name="Title 1">
            <a:extLst>
              <a:ext uri="{FF2B5EF4-FFF2-40B4-BE49-F238E27FC236}">
                <a16:creationId xmlns:a16="http://schemas.microsoft.com/office/drawing/2014/main" id="{782954AB-D4D4-4773-A8F7-723555F4DA35}"/>
              </a:ext>
            </a:extLst>
          </p:cNvPr>
          <p:cNvSpPr txBox="1">
            <a:spLocks/>
          </p:cNvSpPr>
          <p:nvPr/>
        </p:nvSpPr>
        <p:spPr>
          <a:xfrm>
            <a:off x="496750" y="2286000"/>
            <a:ext cx="4769147" cy="1143000"/>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3200" b="1" kern="1200">
                <a:solidFill>
                  <a:srgbClr val="FFFFFF"/>
                </a:solidFill>
                <a:effectLst>
                  <a:outerShdw blurRad="38100" dist="38100" dir="2700000" algn="tl">
                    <a:srgbClr val="000000">
                      <a:alpha val="43137"/>
                    </a:srgbClr>
                  </a:outerShdw>
                </a:effectLst>
                <a:latin typeface="+mj-lt"/>
                <a:ea typeface="+mj-ea"/>
                <a:cs typeface="+mj-cs"/>
              </a:defRPr>
            </a:lvl1pPr>
          </a:lstStyle>
          <a:p>
            <a:r>
              <a:rPr lang="en-US" altLang="zh-CN" sz="2800">
                <a:solidFill>
                  <a:schemeClr val="tx2"/>
                </a:solidFill>
              </a:rPr>
              <a:t>Classic </a:t>
            </a:r>
            <a:r>
              <a:rPr lang="en-US" altLang="zh-TW" sz="2800">
                <a:solidFill>
                  <a:schemeClr val="tx2"/>
                </a:solidFill>
              </a:rPr>
              <a:t>firefighter</a:t>
            </a:r>
            <a:endParaRPr lang="en-US" altLang="zh-CN" sz="2800" dirty="0">
              <a:solidFill>
                <a:schemeClr val="tx2"/>
              </a:solidFill>
            </a:endParaRPr>
          </a:p>
        </p:txBody>
      </p:sp>
      <p:sp>
        <p:nvSpPr>
          <p:cNvPr id="13" name="Arrow: Right 12">
            <a:extLst>
              <a:ext uri="{FF2B5EF4-FFF2-40B4-BE49-F238E27FC236}">
                <a16:creationId xmlns:a16="http://schemas.microsoft.com/office/drawing/2014/main" id="{C774359B-FC1B-4440-B5E0-C35246551B9E}"/>
              </a:ext>
            </a:extLst>
          </p:cNvPr>
          <p:cNvSpPr/>
          <p:nvPr/>
        </p:nvSpPr>
        <p:spPr>
          <a:xfrm>
            <a:off x="5092487" y="2805131"/>
            <a:ext cx="781396" cy="2826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525148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0"/>
              </a:spcBef>
              <a:buClr>
                <a:srgbClr val="7030A0"/>
              </a:buClr>
            </a:pPr>
            <a:r>
              <a:rPr lang="en-US" altLang="zh-TW"/>
              <a:t>System Architecture</a:t>
            </a:r>
          </a:p>
        </p:txBody>
      </p:sp>
      <p:pic>
        <p:nvPicPr>
          <p:cNvPr id="2050"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02C891E8-488A-4D3E-A3D2-2C80AE4AD40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048442">
            <a:off x="7934063" y="2780173"/>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lh3.googleusercontent.com/Eqf45KkxJ3wsD5XmX5uZDapuTUrjNrd_XKvqsSahG5nqtu5S66u2JxZ4g5XLPifYQwqot7dnD6bg7ZxA_KYTFUTAJoXB3vP9CGsg89RJkrY2l4sCD7NqqY6Bsnkizf63BlL73CuHWBw">
            <a:extLst>
              <a:ext uri="{FF2B5EF4-FFF2-40B4-BE49-F238E27FC236}">
                <a16:creationId xmlns:a16="http://schemas.microsoft.com/office/drawing/2014/main" id="{5BEC6AA4-158F-4E99-BBD9-B86C6011EAD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3552981">
            <a:off x="7828769" y="4476662"/>
            <a:ext cx="1905001" cy="1905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áº¿t quáº£ hÃ¬nh áº£nh cho flame">
            <a:extLst>
              <a:ext uri="{FF2B5EF4-FFF2-40B4-BE49-F238E27FC236}">
                <a16:creationId xmlns:a16="http://schemas.microsoft.com/office/drawing/2014/main" id="{152E1061-50A6-4DAA-AA63-1C6826220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0142" y="3920917"/>
            <a:ext cx="1285801" cy="12858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85D5F05-CDD9-4365-B3BA-31E0189F7B45}"/>
              </a:ext>
            </a:extLst>
          </p:cNvPr>
          <p:cNvSpPr txBox="1"/>
          <p:nvPr/>
        </p:nvSpPr>
        <p:spPr>
          <a:xfrm>
            <a:off x="7261759" y="6224937"/>
            <a:ext cx="3249608" cy="646331"/>
          </a:xfrm>
          <a:prstGeom prst="rect">
            <a:avLst/>
          </a:prstGeom>
          <a:noFill/>
        </p:spPr>
        <p:txBody>
          <a:bodyPr wrap="none" rtlCol="0">
            <a:spAutoFit/>
          </a:bodyPr>
          <a:lstStyle/>
          <a:p>
            <a:r>
              <a:rPr lang="en-US"/>
              <a:t>2x thermal sensor 32x24 pixel</a:t>
            </a:r>
          </a:p>
          <a:p>
            <a:r>
              <a:rPr lang="en-US" sz="1800"/>
              <a:t>FOV: </a:t>
            </a:r>
            <a:r>
              <a:rPr lang="en-US"/>
              <a:t>55°x35°</a:t>
            </a:r>
            <a:endParaRPr lang="en-US" sz="1800" dirty="0"/>
          </a:p>
        </p:txBody>
      </p:sp>
      <p:pic>
        <p:nvPicPr>
          <p:cNvPr id="2054" name="Picture 6" descr="Káº¿t quáº£ hÃ¬nh áº£nh cho arc em starter kit">
            <a:extLst>
              <a:ext uri="{FF2B5EF4-FFF2-40B4-BE49-F238E27FC236}">
                <a16:creationId xmlns:a16="http://schemas.microsoft.com/office/drawing/2014/main" id="{E8A5E2E1-F18C-49EC-B8F4-E248BE9A70B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3000" r="98667">
                        <a14:foregroundMark x1="10000" y1="47000" x2="8333" y2="50667"/>
                        <a14:foregroundMark x1="3333" y1="49333" x2="8667" y2="52667"/>
                        <a14:foregroundMark x1="52667" y1="80667" x2="46667" y2="81333"/>
                        <a14:foregroundMark x1="40000" y1="77667" x2="45667" y2="80667"/>
                        <a14:foregroundMark x1="31667" y1="71667" x2="43667" y2="80667"/>
                        <a14:foregroundMark x1="91000" y1="45667" x2="96000" y2="45000"/>
                        <a14:foregroundMark x1="97667" y1="45000" x2="98667" y2="44333"/>
                        <a14:backgroundMark x1="92333" y1="61333" x2="81667" y2="83667"/>
                      </a14:backgroundRemoval>
                    </a14:imgEffect>
                  </a14:imgLayer>
                </a14:imgProps>
              </a:ext>
              <a:ext uri="{28A0092B-C50C-407E-A947-70E740481C1C}">
                <a14:useLocalDpi xmlns:a14="http://schemas.microsoft.com/office/drawing/2010/main" val="0"/>
              </a:ext>
            </a:extLst>
          </a:blip>
          <a:srcRect/>
          <a:stretch>
            <a:fillRect/>
          </a:stretch>
        </p:blipFill>
        <p:spPr bwMode="auto">
          <a:xfrm>
            <a:off x="4235010" y="3429000"/>
            <a:ext cx="2269633" cy="22696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áº¿t quáº£ hÃ¬nh áº£nh cho 6 axis robot arm">
            <a:extLst>
              <a:ext uri="{FF2B5EF4-FFF2-40B4-BE49-F238E27FC236}">
                <a16:creationId xmlns:a16="http://schemas.microsoft.com/office/drawing/2014/main" id="{EF507231-1613-4126-B3E4-AB8E03C83E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2906" y="2763300"/>
            <a:ext cx="1743420" cy="170643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áº¿t quáº£ hÃ¬nh áº£nh cho pump">
            <a:extLst>
              <a:ext uri="{FF2B5EF4-FFF2-40B4-BE49-F238E27FC236}">
                <a16:creationId xmlns:a16="http://schemas.microsoft.com/office/drawing/2014/main" id="{7FDA6803-E7E8-42DE-90DB-628773D11DD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6194" b="10820"/>
          <a:stretch/>
        </p:blipFill>
        <p:spPr bwMode="auto">
          <a:xfrm>
            <a:off x="927947" y="5037773"/>
            <a:ext cx="1810954" cy="132172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7A371BA-AB52-41FB-AA7E-A88531C884B0}"/>
              </a:ext>
            </a:extLst>
          </p:cNvPr>
          <p:cNvCxnSpPr>
            <a:cxnSpLocks/>
          </p:cNvCxnSpPr>
          <p:nvPr/>
        </p:nvCxnSpPr>
        <p:spPr>
          <a:xfrm flipV="1">
            <a:off x="6451224" y="3732673"/>
            <a:ext cx="1481128" cy="34154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02161B7-DAE3-4970-9DDD-9684A19C417A}"/>
              </a:ext>
            </a:extLst>
          </p:cNvPr>
          <p:cNvCxnSpPr>
            <a:cxnSpLocks/>
          </p:cNvCxnSpPr>
          <p:nvPr/>
        </p:nvCxnSpPr>
        <p:spPr>
          <a:xfrm>
            <a:off x="6269128" y="5025682"/>
            <a:ext cx="1663224" cy="40348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3E2418BB-D44D-4E6C-9899-F7BD9EB1E69B}"/>
              </a:ext>
            </a:extLst>
          </p:cNvPr>
          <p:cNvCxnSpPr>
            <a:cxnSpLocks/>
          </p:cNvCxnSpPr>
          <p:nvPr/>
        </p:nvCxnSpPr>
        <p:spPr>
          <a:xfrm flipH="1" flipV="1">
            <a:off x="2543694" y="3732676"/>
            <a:ext cx="1908557" cy="341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4744DD14-C360-4DAC-9082-69E95DDD347E}"/>
              </a:ext>
            </a:extLst>
          </p:cNvPr>
          <p:cNvCxnSpPr>
            <a:cxnSpLocks/>
          </p:cNvCxnSpPr>
          <p:nvPr/>
        </p:nvCxnSpPr>
        <p:spPr>
          <a:xfrm flipH="1">
            <a:off x="3063372" y="5114954"/>
            <a:ext cx="1634848" cy="58367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EC87207-24D8-4814-8915-EC22DD695995}"/>
              </a:ext>
            </a:extLst>
          </p:cNvPr>
          <p:cNvSpPr txBox="1"/>
          <p:nvPr/>
        </p:nvSpPr>
        <p:spPr>
          <a:xfrm>
            <a:off x="1578624" y="6155692"/>
            <a:ext cx="1432828" cy="369332"/>
          </a:xfrm>
          <a:prstGeom prst="rect">
            <a:avLst/>
          </a:prstGeom>
          <a:noFill/>
        </p:spPr>
        <p:txBody>
          <a:bodyPr wrap="none" rtlCol="0">
            <a:spAutoFit/>
          </a:bodyPr>
          <a:lstStyle/>
          <a:p>
            <a:r>
              <a:rPr lang="en-US" sz="1800"/>
              <a:t>W</a:t>
            </a:r>
            <a:r>
              <a:rPr lang="en-US"/>
              <a:t>ater pump</a:t>
            </a:r>
            <a:endParaRPr lang="en-US" sz="1800" dirty="0"/>
          </a:p>
        </p:txBody>
      </p:sp>
      <p:sp>
        <p:nvSpPr>
          <p:cNvPr id="31" name="TextBox 30">
            <a:extLst>
              <a:ext uri="{FF2B5EF4-FFF2-40B4-BE49-F238E27FC236}">
                <a16:creationId xmlns:a16="http://schemas.microsoft.com/office/drawing/2014/main" id="{1E8335A5-3AD7-4AB3-98FA-EDEC843CE5DD}"/>
              </a:ext>
            </a:extLst>
          </p:cNvPr>
          <p:cNvSpPr txBox="1"/>
          <p:nvPr/>
        </p:nvSpPr>
        <p:spPr>
          <a:xfrm>
            <a:off x="991493" y="4469738"/>
            <a:ext cx="1838965" cy="369332"/>
          </a:xfrm>
          <a:prstGeom prst="rect">
            <a:avLst/>
          </a:prstGeom>
          <a:noFill/>
        </p:spPr>
        <p:txBody>
          <a:bodyPr wrap="none" rtlCol="0">
            <a:spAutoFit/>
          </a:bodyPr>
          <a:lstStyle/>
          <a:p>
            <a:r>
              <a:rPr lang="en-US" sz="1800"/>
              <a:t>2 axis robot arm</a:t>
            </a:r>
            <a:endParaRPr lang="en-US" sz="1800" dirty="0"/>
          </a:p>
        </p:txBody>
      </p:sp>
      <p:sp>
        <p:nvSpPr>
          <p:cNvPr id="33" name="TextBox 32">
            <a:extLst>
              <a:ext uri="{FF2B5EF4-FFF2-40B4-BE49-F238E27FC236}">
                <a16:creationId xmlns:a16="http://schemas.microsoft.com/office/drawing/2014/main" id="{D3FFF471-63F9-4946-85C6-7399E4B64A38}"/>
              </a:ext>
            </a:extLst>
          </p:cNvPr>
          <p:cNvSpPr txBox="1"/>
          <p:nvPr/>
        </p:nvSpPr>
        <p:spPr>
          <a:xfrm rot="656959">
            <a:off x="2757644" y="3526236"/>
            <a:ext cx="1800493" cy="369332"/>
          </a:xfrm>
          <a:prstGeom prst="rect">
            <a:avLst/>
          </a:prstGeom>
          <a:noFill/>
        </p:spPr>
        <p:txBody>
          <a:bodyPr wrap="none" rtlCol="0">
            <a:spAutoFit/>
          </a:bodyPr>
          <a:lstStyle/>
          <a:p>
            <a:r>
              <a:rPr lang="en-US" sz="1800"/>
              <a:t>2 stepper motor</a:t>
            </a:r>
            <a:endParaRPr lang="en-US" sz="1800" dirty="0"/>
          </a:p>
        </p:txBody>
      </p:sp>
      <p:sp>
        <p:nvSpPr>
          <p:cNvPr id="34" name="TextBox 33">
            <a:extLst>
              <a:ext uri="{FF2B5EF4-FFF2-40B4-BE49-F238E27FC236}">
                <a16:creationId xmlns:a16="http://schemas.microsoft.com/office/drawing/2014/main" id="{BF324606-9D6C-42CE-BE30-4F63615E8F98}"/>
              </a:ext>
            </a:extLst>
          </p:cNvPr>
          <p:cNvSpPr txBox="1"/>
          <p:nvPr/>
        </p:nvSpPr>
        <p:spPr>
          <a:xfrm rot="20393014">
            <a:off x="3225118" y="5031771"/>
            <a:ext cx="1056700" cy="369332"/>
          </a:xfrm>
          <a:prstGeom prst="rect">
            <a:avLst/>
          </a:prstGeom>
          <a:noFill/>
        </p:spPr>
        <p:txBody>
          <a:bodyPr wrap="none" rtlCol="0">
            <a:spAutoFit/>
          </a:bodyPr>
          <a:lstStyle/>
          <a:p>
            <a:r>
              <a:rPr lang="en-US"/>
              <a:t>H bridge</a:t>
            </a:r>
            <a:endParaRPr lang="en-US" sz="1800" dirty="0"/>
          </a:p>
        </p:txBody>
      </p:sp>
      <p:sp>
        <p:nvSpPr>
          <p:cNvPr id="22" name="Rectangle 21">
            <a:extLst>
              <a:ext uri="{FF2B5EF4-FFF2-40B4-BE49-F238E27FC236}">
                <a16:creationId xmlns:a16="http://schemas.microsoft.com/office/drawing/2014/main" id="{44AE9A5B-EE43-4F6F-99EA-314D963BFFA5}"/>
              </a:ext>
            </a:extLst>
          </p:cNvPr>
          <p:cNvSpPr/>
          <p:nvPr/>
        </p:nvSpPr>
        <p:spPr>
          <a:xfrm rot="20913666">
            <a:off x="6740200" y="3498847"/>
            <a:ext cx="808876" cy="369332"/>
          </a:xfrm>
          <a:prstGeom prst="rect">
            <a:avLst/>
          </a:prstGeom>
        </p:spPr>
        <p:txBody>
          <a:bodyPr wrap="none">
            <a:spAutoFit/>
          </a:bodyPr>
          <a:lstStyle/>
          <a:p>
            <a:r>
              <a:rPr lang="en-US"/>
              <a:t>UART</a:t>
            </a:r>
          </a:p>
        </p:txBody>
      </p:sp>
      <p:sp>
        <p:nvSpPr>
          <p:cNvPr id="36" name="Rectangle 35">
            <a:extLst>
              <a:ext uri="{FF2B5EF4-FFF2-40B4-BE49-F238E27FC236}">
                <a16:creationId xmlns:a16="http://schemas.microsoft.com/office/drawing/2014/main" id="{5CEF155B-0D98-47AC-A310-87363856D91E}"/>
              </a:ext>
            </a:extLst>
          </p:cNvPr>
          <p:cNvSpPr/>
          <p:nvPr/>
        </p:nvSpPr>
        <p:spPr>
          <a:xfrm rot="859852">
            <a:off x="6740200" y="4870984"/>
            <a:ext cx="808876" cy="369332"/>
          </a:xfrm>
          <a:prstGeom prst="rect">
            <a:avLst/>
          </a:prstGeom>
        </p:spPr>
        <p:txBody>
          <a:bodyPr wrap="none">
            <a:spAutoFit/>
          </a:bodyPr>
          <a:lstStyle/>
          <a:p>
            <a:r>
              <a:rPr lang="en-US"/>
              <a:t>UART</a:t>
            </a:r>
          </a:p>
        </p:txBody>
      </p:sp>
      <p:sp>
        <p:nvSpPr>
          <p:cNvPr id="41" name="Rectangle 40">
            <a:extLst>
              <a:ext uri="{FF2B5EF4-FFF2-40B4-BE49-F238E27FC236}">
                <a16:creationId xmlns:a16="http://schemas.microsoft.com/office/drawing/2014/main" id="{AEF7975B-0438-4E24-8575-6F1B0DB1480C}"/>
              </a:ext>
            </a:extLst>
          </p:cNvPr>
          <p:cNvSpPr/>
          <p:nvPr/>
        </p:nvSpPr>
        <p:spPr>
          <a:xfrm rot="20817639">
            <a:off x="6300224" y="3878534"/>
            <a:ext cx="1877437" cy="369332"/>
          </a:xfrm>
          <a:prstGeom prst="rect">
            <a:avLst/>
          </a:prstGeom>
        </p:spPr>
        <p:txBody>
          <a:bodyPr wrap="none">
            <a:spAutoFit/>
          </a:bodyPr>
          <a:lstStyle/>
          <a:p>
            <a:r>
              <a:rPr lang="en-US"/>
              <a:t>Flame directions</a:t>
            </a:r>
          </a:p>
        </p:txBody>
      </p:sp>
      <p:sp>
        <p:nvSpPr>
          <p:cNvPr id="42" name="Rectangle 41">
            <a:extLst>
              <a:ext uri="{FF2B5EF4-FFF2-40B4-BE49-F238E27FC236}">
                <a16:creationId xmlns:a16="http://schemas.microsoft.com/office/drawing/2014/main" id="{BFC3E415-FA76-48F2-BD35-BF5C989CBC7E}"/>
              </a:ext>
            </a:extLst>
          </p:cNvPr>
          <p:cNvSpPr/>
          <p:nvPr/>
        </p:nvSpPr>
        <p:spPr>
          <a:xfrm rot="816656">
            <a:off x="6160541" y="5235656"/>
            <a:ext cx="1877437" cy="369332"/>
          </a:xfrm>
          <a:prstGeom prst="rect">
            <a:avLst/>
          </a:prstGeom>
        </p:spPr>
        <p:txBody>
          <a:bodyPr wrap="none">
            <a:spAutoFit/>
          </a:bodyPr>
          <a:lstStyle/>
          <a:p>
            <a:r>
              <a:rPr lang="en-US"/>
              <a:t>Flame directions</a:t>
            </a:r>
          </a:p>
        </p:txBody>
      </p:sp>
      <p:sp>
        <p:nvSpPr>
          <p:cNvPr id="43" name="Rectangle 42">
            <a:extLst>
              <a:ext uri="{FF2B5EF4-FFF2-40B4-BE49-F238E27FC236}">
                <a16:creationId xmlns:a16="http://schemas.microsoft.com/office/drawing/2014/main" id="{D05750BC-3CE3-4F26-8161-51806A04D5D9}"/>
              </a:ext>
            </a:extLst>
          </p:cNvPr>
          <p:cNvSpPr/>
          <p:nvPr/>
        </p:nvSpPr>
        <p:spPr>
          <a:xfrm>
            <a:off x="4438781" y="5767600"/>
            <a:ext cx="2749471" cy="369332"/>
          </a:xfrm>
          <a:prstGeom prst="rect">
            <a:avLst/>
          </a:prstGeom>
        </p:spPr>
        <p:txBody>
          <a:bodyPr wrap="none">
            <a:spAutoFit/>
          </a:bodyPr>
          <a:lstStyle/>
          <a:p>
            <a:r>
              <a:rPr lang="en-US"/>
              <a:t>Calculate flame locations</a:t>
            </a:r>
          </a:p>
        </p:txBody>
      </p:sp>
      <p:cxnSp>
        <p:nvCxnSpPr>
          <p:cNvPr id="44" name="Straight Arrow Connector 43">
            <a:extLst>
              <a:ext uri="{FF2B5EF4-FFF2-40B4-BE49-F238E27FC236}">
                <a16:creationId xmlns:a16="http://schemas.microsoft.com/office/drawing/2014/main" id="{F787EB39-A650-43CE-A532-F67D18C6C003}"/>
              </a:ext>
            </a:extLst>
          </p:cNvPr>
          <p:cNvCxnSpPr>
            <a:cxnSpLocks/>
            <a:endCxn id="43" idx="0"/>
          </p:cNvCxnSpPr>
          <p:nvPr/>
        </p:nvCxnSpPr>
        <p:spPr>
          <a:xfrm>
            <a:off x="5339027" y="5440295"/>
            <a:ext cx="474490" cy="3273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7" name="TextBox 46">
            <a:extLst>
              <a:ext uri="{FF2B5EF4-FFF2-40B4-BE49-F238E27FC236}">
                <a16:creationId xmlns:a16="http://schemas.microsoft.com/office/drawing/2014/main" id="{0124F1AB-7596-4C4B-BC2F-6DC8DA35B1ED}"/>
              </a:ext>
            </a:extLst>
          </p:cNvPr>
          <p:cNvSpPr txBox="1"/>
          <p:nvPr/>
        </p:nvSpPr>
        <p:spPr>
          <a:xfrm rot="20393014">
            <a:off x="3245476" y="5386886"/>
            <a:ext cx="1415772" cy="369332"/>
          </a:xfrm>
          <a:prstGeom prst="rect">
            <a:avLst/>
          </a:prstGeom>
          <a:noFill/>
        </p:spPr>
        <p:txBody>
          <a:bodyPr wrap="none" rtlCol="0">
            <a:spAutoFit/>
          </a:bodyPr>
          <a:lstStyle/>
          <a:p>
            <a:r>
              <a:rPr lang="en-US"/>
              <a:t>Spray water</a:t>
            </a:r>
            <a:endParaRPr lang="en-US" sz="1800" dirty="0"/>
          </a:p>
        </p:txBody>
      </p:sp>
      <p:sp>
        <p:nvSpPr>
          <p:cNvPr id="48" name="TextBox 47">
            <a:extLst>
              <a:ext uri="{FF2B5EF4-FFF2-40B4-BE49-F238E27FC236}">
                <a16:creationId xmlns:a16="http://schemas.microsoft.com/office/drawing/2014/main" id="{ED564E65-ADBF-40DC-8F76-6C5E5948B32D}"/>
              </a:ext>
            </a:extLst>
          </p:cNvPr>
          <p:cNvSpPr txBox="1"/>
          <p:nvPr/>
        </p:nvSpPr>
        <p:spPr>
          <a:xfrm rot="597549">
            <a:off x="2302262" y="3903545"/>
            <a:ext cx="2108269" cy="369332"/>
          </a:xfrm>
          <a:prstGeom prst="rect">
            <a:avLst/>
          </a:prstGeom>
          <a:noFill/>
        </p:spPr>
        <p:txBody>
          <a:bodyPr wrap="none" rtlCol="0">
            <a:spAutoFit/>
          </a:bodyPr>
          <a:lstStyle/>
          <a:p>
            <a:r>
              <a:rPr lang="en-US"/>
              <a:t>Move spray nozzle</a:t>
            </a:r>
            <a:endParaRPr lang="en-US" sz="1800" dirty="0"/>
          </a:p>
        </p:txBody>
      </p:sp>
    </p:spTree>
    <p:extLst>
      <p:ext uri="{BB962C8B-B14F-4D97-AF65-F5344CB8AC3E}">
        <p14:creationId xmlns:p14="http://schemas.microsoft.com/office/powerpoint/2010/main" val="1882656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t>Flame directions - Example</a:t>
            </a:r>
          </a:p>
        </p:txBody>
      </p:sp>
      <p:graphicFrame>
        <p:nvGraphicFramePr>
          <p:cNvPr id="4" name="Table 3">
            <a:extLst>
              <a:ext uri="{FF2B5EF4-FFF2-40B4-BE49-F238E27FC236}">
                <a16:creationId xmlns:a16="http://schemas.microsoft.com/office/drawing/2014/main" id="{C3643586-61FE-44D8-85AD-5726E116A575}"/>
              </a:ext>
            </a:extLst>
          </p:cNvPr>
          <p:cNvGraphicFramePr>
            <a:graphicFrameLocks noGrp="1"/>
          </p:cNvGraphicFramePr>
          <p:nvPr>
            <p:extLst>
              <p:ext uri="{D42A27DB-BD31-4B8C-83A1-F6EECF244321}">
                <p14:modId xmlns:p14="http://schemas.microsoft.com/office/powerpoint/2010/main" val="2174267934"/>
              </p:ext>
            </p:extLst>
          </p:nvPr>
        </p:nvGraphicFramePr>
        <p:xfrm>
          <a:off x="1721610" y="2972415"/>
          <a:ext cx="3343563" cy="3337560"/>
        </p:xfrm>
        <a:graphic>
          <a:graphicData uri="http://schemas.openxmlformats.org/drawingml/2006/table">
            <a:tbl>
              <a:tblPr firstRow="1" bandRow="1">
                <a:tableStyleId>{5C22544A-7EE6-4342-B048-85BDC9FD1C3A}</a:tableStyleId>
              </a:tblPr>
              <a:tblGrid>
                <a:gridCol w="371507">
                  <a:extLst>
                    <a:ext uri="{9D8B030D-6E8A-4147-A177-3AD203B41FA5}">
                      <a16:colId xmlns:a16="http://schemas.microsoft.com/office/drawing/2014/main" val="1440785924"/>
                    </a:ext>
                  </a:extLst>
                </a:gridCol>
                <a:gridCol w="371507">
                  <a:extLst>
                    <a:ext uri="{9D8B030D-6E8A-4147-A177-3AD203B41FA5}">
                      <a16:colId xmlns:a16="http://schemas.microsoft.com/office/drawing/2014/main" val="1142943084"/>
                    </a:ext>
                  </a:extLst>
                </a:gridCol>
                <a:gridCol w="371507">
                  <a:extLst>
                    <a:ext uri="{9D8B030D-6E8A-4147-A177-3AD203B41FA5}">
                      <a16:colId xmlns:a16="http://schemas.microsoft.com/office/drawing/2014/main" val="3557609096"/>
                    </a:ext>
                  </a:extLst>
                </a:gridCol>
                <a:gridCol w="371507">
                  <a:extLst>
                    <a:ext uri="{9D8B030D-6E8A-4147-A177-3AD203B41FA5}">
                      <a16:colId xmlns:a16="http://schemas.microsoft.com/office/drawing/2014/main" val="2314863591"/>
                    </a:ext>
                  </a:extLst>
                </a:gridCol>
                <a:gridCol w="371507">
                  <a:extLst>
                    <a:ext uri="{9D8B030D-6E8A-4147-A177-3AD203B41FA5}">
                      <a16:colId xmlns:a16="http://schemas.microsoft.com/office/drawing/2014/main" val="1533488643"/>
                    </a:ext>
                  </a:extLst>
                </a:gridCol>
                <a:gridCol w="371507">
                  <a:extLst>
                    <a:ext uri="{9D8B030D-6E8A-4147-A177-3AD203B41FA5}">
                      <a16:colId xmlns:a16="http://schemas.microsoft.com/office/drawing/2014/main" val="2678002777"/>
                    </a:ext>
                  </a:extLst>
                </a:gridCol>
                <a:gridCol w="371507">
                  <a:extLst>
                    <a:ext uri="{9D8B030D-6E8A-4147-A177-3AD203B41FA5}">
                      <a16:colId xmlns:a16="http://schemas.microsoft.com/office/drawing/2014/main" val="1104773121"/>
                    </a:ext>
                  </a:extLst>
                </a:gridCol>
                <a:gridCol w="371507">
                  <a:extLst>
                    <a:ext uri="{9D8B030D-6E8A-4147-A177-3AD203B41FA5}">
                      <a16:colId xmlns:a16="http://schemas.microsoft.com/office/drawing/2014/main" val="3197960203"/>
                    </a:ext>
                  </a:extLst>
                </a:gridCol>
                <a:gridCol w="371507">
                  <a:extLst>
                    <a:ext uri="{9D8B030D-6E8A-4147-A177-3AD203B41FA5}">
                      <a16:colId xmlns:a16="http://schemas.microsoft.com/office/drawing/2014/main" val="2225139304"/>
                    </a:ext>
                  </a:extLst>
                </a:gridCol>
              </a:tblGrid>
              <a:tr h="370840">
                <a:tc>
                  <a:txBody>
                    <a:bodyPr/>
                    <a:lstStyle/>
                    <a:p>
                      <a:pPr algn="ctr"/>
                      <a:r>
                        <a:rPr lang="en-US" sz="1600" b="0">
                          <a:solidFill>
                            <a:schemeClr val="tx2"/>
                          </a:solidFill>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75287246"/>
                  </a:ext>
                </a:extLst>
              </a:tr>
              <a:tr h="370840">
                <a:tc>
                  <a:txBody>
                    <a:bodyPr/>
                    <a:lstStyle/>
                    <a:p>
                      <a:pPr algn="ctr"/>
                      <a:r>
                        <a:rPr lang="en-US" sz="1600" b="0">
                          <a:solidFill>
                            <a:schemeClr val="tx2"/>
                          </a:solidFill>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955887617"/>
                  </a:ext>
                </a:extLst>
              </a:tr>
              <a:tr h="370840">
                <a:tc>
                  <a:txBody>
                    <a:bodyPr/>
                    <a:lstStyle/>
                    <a:p>
                      <a:pPr algn="ctr"/>
                      <a:r>
                        <a:rPr lang="en-US" sz="1600" b="0">
                          <a:solidFill>
                            <a:schemeClr val="tx2"/>
                          </a:solidFill>
                        </a:rPr>
                        <a:t>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8158208"/>
                  </a:ext>
                </a:extLst>
              </a:tr>
              <a:tr h="370840">
                <a:tc>
                  <a:txBody>
                    <a:bodyPr/>
                    <a:lstStyle/>
                    <a:p>
                      <a:pPr algn="ctr"/>
                      <a:r>
                        <a:rPr lang="en-US" sz="1600" b="0">
                          <a:solidFill>
                            <a:schemeClr val="tx2"/>
                          </a:solidFill>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672217841"/>
                  </a:ext>
                </a:extLst>
              </a:tr>
              <a:tr h="370840">
                <a:tc>
                  <a:txBody>
                    <a:bodyPr/>
                    <a:lstStyle/>
                    <a:p>
                      <a:pPr algn="ctr"/>
                      <a:r>
                        <a:rPr lang="en-US" sz="1600" b="0">
                          <a:solidFill>
                            <a:schemeClr val="tx2"/>
                          </a:solidFill>
                        </a:rPr>
                        <a:t>-1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15800463"/>
                  </a:ext>
                </a:extLst>
              </a:tr>
              <a:tr h="370840">
                <a:tc>
                  <a:txBody>
                    <a:bodyPr/>
                    <a:lstStyle/>
                    <a:p>
                      <a:pPr algn="ctr"/>
                      <a:r>
                        <a:rPr lang="en-US" sz="1600" b="0">
                          <a:solidFill>
                            <a:schemeClr val="tx2"/>
                          </a:solidFill>
                        </a:rPr>
                        <a:t>-2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239953510"/>
                  </a:ext>
                </a:extLst>
              </a:tr>
              <a:tr h="370840">
                <a:tc>
                  <a:txBody>
                    <a:bodyPr/>
                    <a:lstStyle/>
                    <a:p>
                      <a:pPr algn="ctr"/>
                      <a:r>
                        <a:rPr lang="en-US" sz="1600" b="0">
                          <a:solidFill>
                            <a:schemeClr val="tx2"/>
                          </a:solidFill>
                        </a:rPr>
                        <a:t>-3</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524302542"/>
                  </a:ext>
                </a:extLst>
              </a:tr>
              <a:tr h="370840">
                <a:tc>
                  <a:txBody>
                    <a:bodyPr/>
                    <a:lstStyle/>
                    <a:p>
                      <a:pPr algn="ctr"/>
                      <a:r>
                        <a:rPr lang="en-US" sz="1600" b="0">
                          <a:solidFill>
                            <a:schemeClr val="tx2"/>
                          </a:solidFill>
                        </a:rPr>
                        <a:t>-4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600" b="0">
                        <a:solidFill>
                          <a:schemeClr val="tx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849040021"/>
                  </a:ext>
                </a:extLst>
              </a:tr>
              <a:tr h="370840">
                <a:tc>
                  <a:txBody>
                    <a:bodyPr/>
                    <a:lstStyle/>
                    <a:p>
                      <a:pPr algn="ctr"/>
                      <a:endParaRPr lang="en-US" sz="1600" b="0">
                        <a:solidFill>
                          <a:schemeClr val="tx2"/>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600" b="0">
                          <a:solidFill>
                            <a:schemeClr val="tx2"/>
                          </a:solidFill>
                        </a:rPr>
                        <a:t>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68706651"/>
                  </a:ext>
                </a:extLst>
              </a:tr>
            </a:tbl>
          </a:graphicData>
        </a:graphic>
      </p:graphicFrame>
      <p:sp>
        <p:nvSpPr>
          <p:cNvPr id="5" name="TextBox 4">
            <a:extLst>
              <a:ext uri="{FF2B5EF4-FFF2-40B4-BE49-F238E27FC236}">
                <a16:creationId xmlns:a16="http://schemas.microsoft.com/office/drawing/2014/main" id="{234991F7-785C-4F4A-87A5-E5251EA7A613}"/>
              </a:ext>
            </a:extLst>
          </p:cNvPr>
          <p:cNvSpPr txBox="1"/>
          <p:nvPr/>
        </p:nvSpPr>
        <p:spPr>
          <a:xfrm>
            <a:off x="6558742" y="3576678"/>
            <a:ext cx="3911648" cy="2239844"/>
          </a:xfrm>
          <a:prstGeom prst="rect">
            <a:avLst/>
          </a:prstGeom>
          <a:noFill/>
        </p:spPr>
        <p:txBody>
          <a:bodyPr wrap="none" rtlCol="0">
            <a:spAutoFit/>
          </a:bodyPr>
          <a:lstStyle/>
          <a:p>
            <a:pPr>
              <a:lnSpc>
                <a:spcPct val="150000"/>
              </a:lnSpc>
            </a:pPr>
            <a:r>
              <a:rPr lang="en-US" sz="2400"/>
              <a:t>Hottest pixel: xh = 2, yh = 1</a:t>
            </a:r>
          </a:p>
          <a:p>
            <a:pPr>
              <a:lnSpc>
                <a:spcPct val="150000"/>
              </a:lnSpc>
            </a:pPr>
            <a:r>
              <a:rPr lang="en-US" sz="2400"/>
              <a:t>- x angle: </a:t>
            </a:r>
            <a:r>
              <a:rPr lang="en-US" sz="2400">
                <a:sym typeface="Symbol" panose="05050102010706020507" pitchFamily="18" charset="2"/>
              </a:rPr>
              <a:t></a:t>
            </a:r>
            <a:r>
              <a:rPr lang="en-US" sz="2400"/>
              <a:t> = (55/32)*xh</a:t>
            </a:r>
          </a:p>
          <a:p>
            <a:pPr marL="342900" indent="-342900">
              <a:lnSpc>
                <a:spcPct val="150000"/>
              </a:lnSpc>
              <a:buFontTx/>
              <a:buChar char="-"/>
            </a:pPr>
            <a:r>
              <a:rPr lang="en-US" sz="2400"/>
              <a:t>Y angle: </a:t>
            </a:r>
            <a:r>
              <a:rPr lang="en-US" sz="2400">
                <a:sym typeface="Symbol" panose="05050102010706020507" pitchFamily="18" charset="2"/>
              </a:rPr>
              <a:t></a:t>
            </a:r>
            <a:r>
              <a:rPr lang="en-US" sz="2400"/>
              <a:t> = (35/24)*yh</a:t>
            </a:r>
          </a:p>
          <a:p>
            <a:pPr>
              <a:lnSpc>
                <a:spcPct val="150000"/>
              </a:lnSpc>
            </a:pPr>
            <a:r>
              <a:rPr lang="en-US" sz="2400"/>
              <a:t>2 sensor: </a:t>
            </a:r>
            <a:r>
              <a:rPr lang="en-US" sz="2400">
                <a:sym typeface="Symbol" panose="05050102010706020507" pitchFamily="18" charset="2"/>
              </a:rPr>
              <a:t></a:t>
            </a:r>
            <a:r>
              <a:rPr lang="en-US" sz="2400" baseline="-25000">
                <a:sym typeface="Symbol" panose="05050102010706020507" pitchFamily="18" charset="2"/>
              </a:rPr>
              <a:t>1</a:t>
            </a:r>
            <a:r>
              <a:rPr lang="en-US" sz="2400">
                <a:sym typeface="Symbol" panose="05050102010706020507" pitchFamily="18" charset="2"/>
              </a:rPr>
              <a:t>, </a:t>
            </a:r>
            <a:r>
              <a:rPr lang="en-US" sz="2400" baseline="-25000">
                <a:sym typeface="Symbol" panose="05050102010706020507" pitchFamily="18" charset="2"/>
              </a:rPr>
              <a:t>2</a:t>
            </a:r>
            <a:r>
              <a:rPr lang="en-US" sz="2400">
                <a:sym typeface="Symbol" panose="05050102010706020507" pitchFamily="18" charset="2"/>
              </a:rPr>
              <a:t>, </a:t>
            </a:r>
            <a:r>
              <a:rPr lang="en-US" sz="2400" baseline="-25000">
                <a:sym typeface="Symbol" panose="05050102010706020507" pitchFamily="18" charset="2"/>
              </a:rPr>
              <a:t>1</a:t>
            </a:r>
            <a:r>
              <a:rPr lang="en-US" sz="2400">
                <a:sym typeface="Symbol" panose="05050102010706020507" pitchFamily="18" charset="2"/>
              </a:rPr>
              <a:t>, </a:t>
            </a:r>
            <a:r>
              <a:rPr lang="en-US" sz="2400" baseline="-25000">
                <a:sym typeface="Symbol" panose="05050102010706020507" pitchFamily="18" charset="2"/>
              </a:rPr>
              <a:t>2</a:t>
            </a:r>
            <a:endParaRPr lang="en-US" sz="2400" dirty="0"/>
          </a:p>
        </p:txBody>
      </p:sp>
    </p:spTree>
    <p:extLst>
      <p:ext uri="{BB962C8B-B14F-4D97-AF65-F5344CB8AC3E}">
        <p14:creationId xmlns:p14="http://schemas.microsoft.com/office/powerpoint/2010/main" val="588276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t>Flame directions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4991F7-785C-4F4A-87A5-E5251EA7A613}"/>
                  </a:ext>
                </a:extLst>
              </p:cNvPr>
              <p:cNvSpPr txBox="1"/>
              <p:nvPr/>
            </p:nvSpPr>
            <p:spPr>
              <a:xfrm>
                <a:off x="5817519" y="2835815"/>
                <a:ext cx="5530681" cy="3475567"/>
              </a:xfrm>
              <a:prstGeom prst="rect">
                <a:avLst/>
              </a:prstGeom>
              <a:noFill/>
            </p:spPr>
            <p:txBody>
              <a:bodyPr wrap="none" rtlCol="0">
                <a:spAutoFit/>
              </a:bodyPr>
              <a:lstStyle/>
              <a:p>
                <a:pPr>
                  <a:lnSpc>
                    <a:spcPct val="150000"/>
                  </a:lnSpc>
                </a:pPr>
                <a:r>
                  <a:rPr lang="en-US" sz="2400"/>
                  <a:t>A = distance between 2 sensors</a:t>
                </a:r>
              </a:p>
              <a:p>
                <a:pPr>
                  <a:lnSpc>
                    <a:spcPct val="150000"/>
                  </a:lnSpc>
                </a:pPr>
                <a:r>
                  <a:rPr lang="en-US" sz="2400"/>
                  <a:t>Fx = distance from flame to sensor wall</a:t>
                </a:r>
              </a:p>
              <a:p>
                <a:pPr>
                  <a:lnSpc>
                    <a:spcPct val="150000"/>
                  </a:lnSpc>
                </a:pPr>
                <a:r>
                  <a:rPr lang="en-US" sz="2400"/>
                  <a:t>Fy = distance from flame to ceiling</a:t>
                </a:r>
              </a:p>
              <a:p>
                <a:pPr>
                  <a:lnSpc>
                    <a:spcPct val="150000"/>
                  </a:lnSpc>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r>
                                  <m:rPr>
                                    <m:brk m:alnAt="7"/>
                                  </m:rP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𝐴</m:t>
                                </m:r>
                              </m:e>
                            </m:mr>
                            <m:mr>
                              <m:e>
                                <m:r>
                                  <a:rPr lang="en-US" sz="2400" b="0" i="1" smtClean="0">
                                    <a:latin typeface="Cambria Math" panose="02040503050406030204" pitchFamily="18" charset="0"/>
                                  </a:rPr>
                                  <m:t>𝑥</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tan</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m:rPr>
                                                <m:nor/>
                                              </m:rPr>
                                              <a:rPr lang="en-US" sz="2400">
                                                <a:sym typeface="Symbol" panose="05050102010706020507" pitchFamily="18" charset="2"/>
                                              </a:rPr>
                                              <m:t></m:t>
                                            </m:r>
                                          </m:e>
                                          <m:sub>
                                            <m:r>
                                              <a:rPr lang="en-US" sz="2400" b="0" i="1" smtClean="0">
                                                <a:latin typeface="Cambria Math" panose="02040503050406030204" pitchFamily="18" charset="0"/>
                                              </a:rPr>
                                              <m:t>1</m:t>
                                            </m:r>
                                          </m:sub>
                                        </m:sSub>
                                      </m:e>
                                    </m:d>
                                  </m:e>
                                </m:func>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m:rPr>
                                    <m:sty m:val="p"/>
                                  </m:rPr>
                                  <a:rPr lang="en-US" sz="2400" b="0" i="0" smtClean="0">
                                    <a:latin typeface="Cambria Math" panose="02040503050406030204" pitchFamily="18" charset="0"/>
                                  </a:rPr>
                                  <m:t>tan</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m:rPr>
                                        <m:nor/>
                                      </m:rPr>
                                      <a:rPr lang="en-US" sz="2400">
                                        <a:sym typeface="Symbol" panose="05050102010706020507" pitchFamily="18" charset="2"/>
                                      </a:rPr>
                                      <m:t></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e>
                            </m:mr>
                          </m:m>
                        </m:e>
                      </m:d>
                    </m:oMath>
                  </m:oMathPara>
                </a14:m>
                <a:endParaRPr lang="en-US" sz="2400"/>
              </a:p>
              <a:p>
                <a:pPr>
                  <a:lnSpc>
                    <a:spcPct val="150000"/>
                  </a:lnSpc>
                </a:pPr>
                <a:r>
                  <a:rPr lang="en-US" sz="2400"/>
                  <a:t>=&gt; x,y =&gt; Fx</a:t>
                </a:r>
              </a:p>
            </p:txBody>
          </p:sp>
        </mc:Choice>
        <mc:Fallback xmlns="">
          <p:sp>
            <p:nvSpPr>
              <p:cNvPr id="5" name="TextBox 4">
                <a:extLst>
                  <a:ext uri="{FF2B5EF4-FFF2-40B4-BE49-F238E27FC236}">
                    <a16:creationId xmlns:a16="http://schemas.microsoft.com/office/drawing/2014/main" id="{234991F7-785C-4F4A-87A5-E5251EA7A613}"/>
                  </a:ext>
                </a:extLst>
              </p:cNvPr>
              <p:cNvSpPr txBox="1">
                <a:spLocks noRot="1" noChangeAspect="1" noMove="1" noResize="1" noEditPoints="1" noAdjustHandles="1" noChangeArrowheads="1" noChangeShapeType="1" noTextEdit="1"/>
              </p:cNvSpPr>
              <p:nvPr/>
            </p:nvSpPr>
            <p:spPr>
              <a:xfrm>
                <a:off x="5817519" y="2835815"/>
                <a:ext cx="5530681" cy="3475567"/>
              </a:xfrm>
              <a:prstGeom prst="rect">
                <a:avLst/>
              </a:prstGeom>
              <a:blipFill>
                <a:blip r:embed="rId2"/>
                <a:stretch>
                  <a:fillRect l="-1652" r="-771" b="-3158"/>
                </a:stretch>
              </a:blipFill>
            </p:spPr>
            <p:txBody>
              <a:bodyPr/>
              <a:lstStyle/>
              <a:p>
                <a:r>
                  <a:rPr lang="en-US">
                    <a:noFill/>
                  </a:rPr>
                  <a:t> </a:t>
                </a:r>
              </a:p>
            </p:txBody>
          </p:sp>
        </mc:Fallback>
      </mc:AlternateContent>
      <p:sp>
        <p:nvSpPr>
          <p:cNvPr id="9" name="Isosceles Triangle 8">
            <a:extLst>
              <a:ext uri="{FF2B5EF4-FFF2-40B4-BE49-F238E27FC236}">
                <a16:creationId xmlns:a16="http://schemas.microsoft.com/office/drawing/2014/main" id="{08C64F40-E0E9-4A36-973C-31E1CB494777}"/>
              </a:ext>
            </a:extLst>
          </p:cNvPr>
          <p:cNvSpPr/>
          <p:nvPr/>
        </p:nvSpPr>
        <p:spPr>
          <a:xfrm>
            <a:off x="1033550" y="3210918"/>
            <a:ext cx="3920836" cy="2239844"/>
          </a:xfrm>
          <a:prstGeom prst="triangle">
            <a:avLst>
              <a:gd name="adj" fmla="val 22014"/>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dirty="0"/>
          </a:p>
        </p:txBody>
      </p:sp>
      <p:cxnSp>
        <p:nvCxnSpPr>
          <p:cNvPr id="11" name="Straight Connector 10">
            <a:extLst>
              <a:ext uri="{FF2B5EF4-FFF2-40B4-BE49-F238E27FC236}">
                <a16:creationId xmlns:a16="http://schemas.microsoft.com/office/drawing/2014/main" id="{3DD6B3FA-930B-4C5F-AFA5-1A5B09D13493}"/>
              </a:ext>
            </a:extLst>
          </p:cNvPr>
          <p:cNvCxnSpPr>
            <a:cxnSpLocks/>
            <a:stCxn id="9" idx="0"/>
            <a:endCxn id="9" idx="3"/>
          </p:cNvCxnSpPr>
          <p:nvPr/>
        </p:nvCxnSpPr>
        <p:spPr>
          <a:xfrm>
            <a:off x="1896683" y="3210918"/>
            <a:ext cx="0" cy="2239844"/>
          </a:xfrm>
          <a:prstGeom prst="line">
            <a:avLst/>
          </a:prstGeom>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0FB2FBF-A1FB-455B-83B9-713628BE6635}"/>
              </a:ext>
            </a:extLst>
          </p:cNvPr>
          <p:cNvSpPr/>
          <p:nvPr/>
        </p:nvSpPr>
        <p:spPr>
          <a:xfrm>
            <a:off x="1141683" y="5083635"/>
            <a:ext cx="415498" cy="369332"/>
          </a:xfrm>
          <a:prstGeom prst="rect">
            <a:avLst/>
          </a:prstGeom>
        </p:spPr>
        <p:txBody>
          <a:bodyPr wrap="square">
            <a:spAutoFit/>
          </a:bodyPr>
          <a:lstStyle/>
          <a:p>
            <a:r>
              <a:rPr lang="en-US">
                <a:sym typeface="Symbol" panose="05050102010706020507" pitchFamily="18" charset="2"/>
              </a:rPr>
              <a:t></a:t>
            </a:r>
            <a:r>
              <a:rPr lang="en-US" baseline="-25000">
                <a:sym typeface="Symbol" panose="05050102010706020507" pitchFamily="18" charset="2"/>
              </a:rPr>
              <a:t>1</a:t>
            </a:r>
            <a:endParaRPr lang="en-US"/>
          </a:p>
        </p:txBody>
      </p:sp>
      <p:sp>
        <p:nvSpPr>
          <p:cNvPr id="14" name="Rectangle 13">
            <a:extLst>
              <a:ext uri="{FF2B5EF4-FFF2-40B4-BE49-F238E27FC236}">
                <a16:creationId xmlns:a16="http://schemas.microsoft.com/office/drawing/2014/main" id="{A47C45E8-B5EE-47EF-BCD6-5D34B5A5B579}"/>
              </a:ext>
            </a:extLst>
          </p:cNvPr>
          <p:cNvSpPr/>
          <p:nvPr/>
        </p:nvSpPr>
        <p:spPr>
          <a:xfrm>
            <a:off x="4209080" y="5081430"/>
            <a:ext cx="415498" cy="369332"/>
          </a:xfrm>
          <a:prstGeom prst="rect">
            <a:avLst/>
          </a:prstGeom>
        </p:spPr>
        <p:txBody>
          <a:bodyPr wrap="square">
            <a:spAutoFit/>
          </a:bodyPr>
          <a:lstStyle/>
          <a:p>
            <a:r>
              <a:rPr lang="en-US">
                <a:sym typeface="Symbol" panose="05050102010706020507" pitchFamily="18" charset="2"/>
              </a:rPr>
              <a:t></a:t>
            </a:r>
            <a:r>
              <a:rPr lang="en-US" baseline="-25000">
                <a:sym typeface="Symbol" panose="05050102010706020507" pitchFamily="18" charset="2"/>
              </a:rPr>
              <a:t>2</a:t>
            </a:r>
            <a:endParaRPr lang="en-US"/>
          </a:p>
        </p:txBody>
      </p:sp>
      <p:sp>
        <p:nvSpPr>
          <p:cNvPr id="15" name="Rectangle 14">
            <a:extLst>
              <a:ext uri="{FF2B5EF4-FFF2-40B4-BE49-F238E27FC236}">
                <a16:creationId xmlns:a16="http://schemas.microsoft.com/office/drawing/2014/main" id="{BD27B8BB-91A4-4555-A8BB-A02ECA738470}"/>
              </a:ext>
            </a:extLst>
          </p:cNvPr>
          <p:cNvSpPr/>
          <p:nvPr/>
        </p:nvSpPr>
        <p:spPr>
          <a:xfrm>
            <a:off x="1349432" y="5377934"/>
            <a:ext cx="300082" cy="369332"/>
          </a:xfrm>
          <a:prstGeom prst="rect">
            <a:avLst/>
          </a:prstGeom>
        </p:spPr>
        <p:txBody>
          <a:bodyPr wrap="square">
            <a:spAutoFit/>
          </a:bodyPr>
          <a:lstStyle/>
          <a:p>
            <a:r>
              <a:rPr lang="en-US">
                <a:sym typeface="Symbol" panose="05050102010706020507" pitchFamily="18" charset="2"/>
              </a:rPr>
              <a:t>x</a:t>
            </a:r>
            <a:endParaRPr lang="en-US"/>
          </a:p>
        </p:txBody>
      </p:sp>
      <p:sp>
        <p:nvSpPr>
          <p:cNvPr id="16" name="Rectangle 15">
            <a:extLst>
              <a:ext uri="{FF2B5EF4-FFF2-40B4-BE49-F238E27FC236}">
                <a16:creationId xmlns:a16="http://schemas.microsoft.com/office/drawing/2014/main" id="{2F5A9FE4-FDA3-4AD4-BFD2-431002489830}"/>
              </a:ext>
            </a:extLst>
          </p:cNvPr>
          <p:cNvSpPr/>
          <p:nvPr/>
        </p:nvSpPr>
        <p:spPr>
          <a:xfrm>
            <a:off x="3152952" y="5385646"/>
            <a:ext cx="300082" cy="369332"/>
          </a:xfrm>
          <a:prstGeom prst="rect">
            <a:avLst/>
          </a:prstGeom>
        </p:spPr>
        <p:txBody>
          <a:bodyPr wrap="square">
            <a:spAutoFit/>
          </a:bodyPr>
          <a:lstStyle/>
          <a:p>
            <a:r>
              <a:rPr lang="en-US">
                <a:sym typeface="Symbol" panose="05050102010706020507" pitchFamily="18" charset="2"/>
              </a:rPr>
              <a:t>y</a:t>
            </a:r>
            <a:endParaRPr lang="en-US"/>
          </a:p>
        </p:txBody>
      </p:sp>
      <p:sp>
        <p:nvSpPr>
          <p:cNvPr id="17" name="Rectangle 16">
            <a:extLst>
              <a:ext uri="{FF2B5EF4-FFF2-40B4-BE49-F238E27FC236}">
                <a16:creationId xmlns:a16="http://schemas.microsoft.com/office/drawing/2014/main" id="{54D9F981-2CE8-4049-971E-7F8CBC6551CA}"/>
              </a:ext>
            </a:extLst>
          </p:cNvPr>
          <p:cNvSpPr/>
          <p:nvPr/>
        </p:nvSpPr>
        <p:spPr>
          <a:xfrm>
            <a:off x="1950202" y="4330840"/>
            <a:ext cx="441146" cy="369332"/>
          </a:xfrm>
          <a:prstGeom prst="rect">
            <a:avLst/>
          </a:prstGeom>
        </p:spPr>
        <p:txBody>
          <a:bodyPr wrap="square">
            <a:spAutoFit/>
          </a:bodyPr>
          <a:lstStyle/>
          <a:p>
            <a:r>
              <a:rPr lang="en-US">
                <a:sym typeface="Symbol" panose="05050102010706020507" pitchFamily="18" charset="2"/>
              </a:rPr>
              <a:t>Fx</a:t>
            </a:r>
            <a:endParaRPr lang="en-US"/>
          </a:p>
        </p:txBody>
      </p:sp>
      <p:sp>
        <p:nvSpPr>
          <p:cNvPr id="20" name="Rectangle 19">
            <a:extLst>
              <a:ext uri="{FF2B5EF4-FFF2-40B4-BE49-F238E27FC236}">
                <a16:creationId xmlns:a16="http://schemas.microsoft.com/office/drawing/2014/main" id="{16B7683E-A9F1-46EF-BAEB-CFC7DC9B6AF7}"/>
              </a:ext>
            </a:extLst>
          </p:cNvPr>
          <p:cNvSpPr/>
          <p:nvPr/>
        </p:nvSpPr>
        <p:spPr>
          <a:xfrm>
            <a:off x="3302993" y="3928950"/>
            <a:ext cx="441146" cy="369332"/>
          </a:xfrm>
          <a:prstGeom prst="rect">
            <a:avLst/>
          </a:prstGeom>
        </p:spPr>
        <p:txBody>
          <a:bodyPr wrap="square">
            <a:spAutoFit/>
          </a:bodyPr>
          <a:lstStyle/>
          <a:p>
            <a:r>
              <a:rPr lang="en-US">
                <a:sym typeface="Symbol" panose="05050102010706020507" pitchFamily="18" charset="2"/>
              </a:rPr>
              <a:t>y</a:t>
            </a:r>
            <a:r>
              <a:rPr lang="en-US" baseline="-25000">
                <a:sym typeface="Symbol" panose="05050102010706020507" pitchFamily="18" charset="2"/>
              </a:rPr>
              <a:t>v</a:t>
            </a:r>
            <a:endParaRPr lang="en-US"/>
          </a:p>
        </p:txBody>
      </p:sp>
      <p:sp>
        <p:nvSpPr>
          <p:cNvPr id="21" name="Rectangle 20">
            <a:extLst>
              <a:ext uri="{FF2B5EF4-FFF2-40B4-BE49-F238E27FC236}">
                <a16:creationId xmlns:a16="http://schemas.microsoft.com/office/drawing/2014/main" id="{55886E58-27BC-4E0E-91B6-67162BCBADC9}"/>
              </a:ext>
            </a:extLst>
          </p:cNvPr>
          <p:cNvSpPr/>
          <p:nvPr/>
        </p:nvSpPr>
        <p:spPr>
          <a:xfrm>
            <a:off x="1033550" y="3941785"/>
            <a:ext cx="441146" cy="369332"/>
          </a:xfrm>
          <a:prstGeom prst="rect">
            <a:avLst/>
          </a:prstGeom>
        </p:spPr>
        <p:txBody>
          <a:bodyPr wrap="square">
            <a:spAutoFit/>
          </a:bodyPr>
          <a:lstStyle/>
          <a:p>
            <a:r>
              <a:rPr lang="en-US">
                <a:sym typeface="Symbol" panose="05050102010706020507" pitchFamily="18" charset="2"/>
              </a:rPr>
              <a:t>x</a:t>
            </a:r>
            <a:r>
              <a:rPr lang="en-US" baseline="-25000">
                <a:sym typeface="Symbol" panose="05050102010706020507" pitchFamily="18" charset="2"/>
              </a:rPr>
              <a:t>v</a:t>
            </a:r>
            <a:endParaRPr lang="en-US"/>
          </a:p>
        </p:txBody>
      </p:sp>
      <p:sp>
        <p:nvSpPr>
          <p:cNvPr id="22" name="Rectangle 21">
            <a:extLst>
              <a:ext uri="{FF2B5EF4-FFF2-40B4-BE49-F238E27FC236}">
                <a16:creationId xmlns:a16="http://schemas.microsoft.com/office/drawing/2014/main" id="{473DE446-161D-4454-B720-2A7A30EC9F5F}"/>
              </a:ext>
            </a:extLst>
          </p:cNvPr>
          <p:cNvSpPr/>
          <p:nvPr/>
        </p:nvSpPr>
        <p:spPr>
          <a:xfrm>
            <a:off x="115350" y="5427935"/>
            <a:ext cx="1727815" cy="369332"/>
          </a:xfrm>
          <a:prstGeom prst="rect">
            <a:avLst/>
          </a:prstGeom>
        </p:spPr>
        <p:txBody>
          <a:bodyPr wrap="square">
            <a:spAutoFit/>
          </a:bodyPr>
          <a:lstStyle/>
          <a:p>
            <a:r>
              <a:rPr lang="en-US"/>
              <a:t>Sensor 1</a:t>
            </a:r>
          </a:p>
        </p:txBody>
      </p:sp>
      <p:sp>
        <p:nvSpPr>
          <p:cNvPr id="23" name="Rectangle 22">
            <a:extLst>
              <a:ext uri="{FF2B5EF4-FFF2-40B4-BE49-F238E27FC236}">
                <a16:creationId xmlns:a16="http://schemas.microsoft.com/office/drawing/2014/main" id="{C8DDF69C-1E2A-44E3-8C11-04B5AB5BC055}"/>
              </a:ext>
            </a:extLst>
          </p:cNvPr>
          <p:cNvSpPr/>
          <p:nvPr/>
        </p:nvSpPr>
        <p:spPr>
          <a:xfrm>
            <a:off x="4614108" y="5431015"/>
            <a:ext cx="1727815" cy="369332"/>
          </a:xfrm>
          <a:prstGeom prst="rect">
            <a:avLst/>
          </a:prstGeom>
        </p:spPr>
        <p:txBody>
          <a:bodyPr wrap="square">
            <a:spAutoFit/>
          </a:bodyPr>
          <a:lstStyle/>
          <a:p>
            <a:r>
              <a:rPr lang="en-US"/>
              <a:t>Sensor 2</a:t>
            </a:r>
          </a:p>
        </p:txBody>
      </p:sp>
    </p:spTree>
    <p:extLst>
      <p:ext uri="{BB962C8B-B14F-4D97-AF65-F5344CB8AC3E}">
        <p14:creationId xmlns:p14="http://schemas.microsoft.com/office/powerpoint/2010/main" val="59818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3F652-8D78-4440-8293-D9D67F098949}"/>
              </a:ext>
            </a:extLst>
          </p:cNvPr>
          <p:cNvSpPr>
            <a:spLocks noGrp="1"/>
          </p:cNvSpPr>
          <p:nvPr>
            <p:ph type="title"/>
          </p:nvPr>
        </p:nvSpPr>
        <p:spPr/>
        <p:txBody>
          <a:bodyPr/>
          <a:lstStyle/>
          <a:p>
            <a:r>
              <a:rPr lang="en-US"/>
              <a:t>Flame location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4991F7-785C-4F4A-87A5-E5251EA7A613}"/>
                  </a:ext>
                </a:extLst>
              </p:cNvPr>
              <p:cNvSpPr txBox="1"/>
              <p:nvPr/>
            </p:nvSpPr>
            <p:spPr>
              <a:xfrm>
                <a:off x="6184097" y="3619609"/>
                <a:ext cx="4863832" cy="1685846"/>
              </a:xfrm>
              <a:prstGeom prst="rect">
                <a:avLst/>
              </a:prstGeom>
              <a:noFill/>
            </p:spPr>
            <p:txBody>
              <a:bodyPr wrap="none" rtlCol="0">
                <a:spAutoFit/>
              </a:bodyPr>
              <a:lstStyle/>
              <a:p>
                <a:pPr>
                  <a:lnSpc>
                    <a:spcPct val="150000"/>
                  </a:lnSpc>
                </a:pPr>
                <a:r>
                  <a:rPr lang="en-US" sz="2400"/>
                  <a:t>Fy = distance from flame to ceiling</a:t>
                </a:r>
              </a:p>
              <a:p>
                <a:pPr>
                  <a:lnSpc>
                    <a:spcPct val="150000"/>
                  </a:lnSpc>
                </a:pPr>
                <a:r>
                  <a:rPr lang="en-US" sz="2400"/>
                  <a:t>Fy = x</a:t>
                </a:r>
                <a:r>
                  <a:rPr lang="en-US" sz="2400" baseline="-25000"/>
                  <a:t>v</a:t>
                </a:r>
                <a:r>
                  <a:rPr lang="en-US" sz="2400"/>
                  <a:t> . tan(</a:t>
                </a:r>
                <a:r>
                  <a:rPr lang="en-US" sz="2400">
                    <a:sym typeface="Symbol" panose="05050102010706020507" pitchFamily="18" charset="2"/>
                  </a:rPr>
                  <a:t></a:t>
                </a:r>
                <a:r>
                  <a:rPr lang="en-US" sz="2400" baseline="-25000">
                    <a:sym typeface="Symbol" panose="05050102010706020507" pitchFamily="18" charset="2"/>
                  </a:rPr>
                  <a:t>1</a:t>
                </a:r>
                <a:r>
                  <a:rPr lang="en-US" sz="2400"/>
                  <a:t>) = y</a:t>
                </a:r>
                <a:r>
                  <a:rPr lang="en-US" sz="2400" baseline="-25000"/>
                  <a:t>v</a:t>
                </a:r>
                <a:r>
                  <a:rPr lang="en-US" sz="2400"/>
                  <a:t> . tan(</a:t>
                </a:r>
                <a:r>
                  <a:rPr lang="en-US" sz="2400">
                    <a:sym typeface="Symbol" panose="05050102010706020507" pitchFamily="18" charset="2"/>
                  </a:rPr>
                  <a:t></a:t>
                </a:r>
                <a:r>
                  <a:rPr lang="en-US" sz="2400" baseline="-25000">
                    <a:sym typeface="Symbol" panose="05050102010706020507" pitchFamily="18" charset="2"/>
                  </a:rPr>
                  <a:t>2</a:t>
                </a:r>
                <a:r>
                  <a:rPr lang="en-US" sz="2400"/>
                  <a:t>)</a:t>
                </a:r>
              </a:p>
              <a:p>
                <a:pPr>
                  <a:lnSpc>
                    <a:spcPct val="150000"/>
                  </a:lnSpc>
                </a:pPr>
                <a:r>
                  <a:rPr lang="en-US" sz="2400"/>
                  <a:t>(Fx, Fy, </a:t>
                </a:r>
                <a14:m>
                  <m:oMath xmlns:m="http://schemas.openxmlformats.org/officeDocument/2006/math">
                    <m:sSub>
                      <m:sSubPr>
                        <m:ctrlPr>
                          <a:rPr lang="en-US" sz="2400" i="1">
                            <a:latin typeface="Cambria Math" panose="02040503050406030204" pitchFamily="18" charset="0"/>
                          </a:rPr>
                        </m:ctrlPr>
                      </m:sSubPr>
                      <m:e>
                        <m:r>
                          <m:rPr>
                            <m:nor/>
                          </m:rPr>
                          <a:rPr lang="en-US" sz="2400">
                            <a:sym typeface="Symbol" panose="05050102010706020507" pitchFamily="18" charset="2"/>
                          </a:rPr>
                          <m:t></m:t>
                        </m:r>
                      </m:e>
                      <m:sub>
                        <m:r>
                          <a:rPr lang="en-US" sz="2400" i="1">
                            <a:latin typeface="Cambria Math" panose="02040503050406030204" pitchFamily="18" charset="0"/>
                          </a:rPr>
                          <m:t>1</m:t>
                        </m:r>
                      </m:sub>
                    </m:sSub>
                  </m:oMath>
                </a14:m>
                <a:r>
                  <a:rPr lang="en-US" sz="2400"/>
                  <a:t>) = flame location</a:t>
                </a:r>
              </a:p>
            </p:txBody>
          </p:sp>
        </mc:Choice>
        <mc:Fallback xmlns="">
          <p:sp>
            <p:nvSpPr>
              <p:cNvPr id="5" name="TextBox 4">
                <a:extLst>
                  <a:ext uri="{FF2B5EF4-FFF2-40B4-BE49-F238E27FC236}">
                    <a16:creationId xmlns:a16="http://schemas.microsoft.com/office/drawing/2014/main" id="{234991F7-785C-4F4A-87A5-E5251EA7A613}"/>
                  </a:ext>
                </a:extLst>
              </p:cNvPr>
              <p:cNvSpPr txBox="1">
                <a:spLocks noRot="1" noChangeAspect="1" noMove="1" noResize="1" noEditPoints="1" noAdjustHandles="1" noChangeArrowheads="1" noChangeShapeType="1" noTextEdit="1"/>
              </p:cNvSpPr>
              <p:nvPr/>
            </p:nvSpPr>
            <p:spPr>
              <a:xfrm>
                <a:off x="6184097" y="3619609"/>
                <a:ext cx="4863832" cy="1685846"/>
              </a:xfrm>
              <a:prstGeom prst="rect">
                <a:avLst/>
              </a:prstGeom>
              <a:blipFill>
                <a:blip r:embed="rId2"/>
                <a:stretch>
                  <a:fillRect l="-1880" r="-1378" b="-7971"/>
                </a:stretch>
              </a:blipFill>
            </p:spPr>
            <p:txBody>
              <a:bodyPr/>
              <a:lstStyle/>
              <a:p>
                <a:r>
                  <a:rPr lang="en-US">
                    <a:noFill/>
                  </a:rPr>
                  <a:t> </a:t>
                </a:r>
              </a:p>
            </p:txBody>
          </p:sp>
        </mc:Fallback>
      </mc:AlternateContent>
      <p:sp>
        <p:nvSpPr>
          <p:cNvPr id="3" name="Right Triangle 2">
            <a:extLst>
              <a:ext uri="{FF2B5EF4-FFF2-40B4-BE49-F238E27FC236}">
                <a16:creationId xmlns:a16="http://schemas.microsoft.com/office/drawing/2014/main" id="{048793B6-8257-4762-995D-4D9EC5F2235A}"/>
              </a:ext>
            </a:extLst>
          </p:cNvPr>
          <p:cNvSpPr/>
          <p:nvPr/>
        </p:nvSpPr>
        <p:spPr>
          <a:xfrm>
            <a:off x="1379913" y="3787833"/>
            <a:ext cx="3757352" cy="1263535"/>
          </a:xfrm>
          <a:prstGeom prst="rtTriangl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527684E6-9E25-4A62-A328-824862A4D360}"/>
              </a:ext>
            </a:extLst>
          </p:cNvPr>
          <p:cNvSpPr/>
          <p:nvPr/>
        </p:nvSpPr>
        <p:spPr>
          <a:xfrm>
            <a:off x="2827428" y="5048598"/>
            <a:ext cx="441146" cy="369332"/>
          </a:xfrm>
          <a:prstGeom prst="rect">
            <a:avLst/>
          </a:prstGeom>
        </p:spPr>
        <p:txBody>
          <a:bodyPr wrap="square">
            <a:spAutoFit/>
          </a:bodyPr>
          <a:lstStyle/>
          <a:p>
            <a:r>
              <a:rPr lang="en-US">
                <a:sym typeface="Symbol" panose="05050102010706020507" pitchFamily="18" charset="2"/>
              </a:rPr>
              <a:t>x</a:t>
            </a:r>
            <a:r>
              <a:rPr lang="en-US" baseline="-25000">
                <a:sym typeface="Symbol" panose="05050102010706020507" pitchFamily="18" charset="2"/>
              </a:rPr>
              <a:t>v</a:t>
            </a:r>
            <a:endParaRPr lang="en-US"/>
          </a:p>
        </p:txBody>
      </p:sp>
      <p:sp>
        <p:nvSpPr>
          <p:cNvPr id="18" name="Rectangle 17">
            <a:extLst>
              <a:ext uri="{FF2B5EF4-FFF2-40B4-BE49-F238E27FC236}">
                <a16:creationId xmlns:a16="http://schemas.microsoft.com/office/drawing/2014/main" id="{202D2B82-EA01-4192-837C-B82F2457FBA7}"/>
              </a:ext>
            </a:extLst>
          </p:cNvPr>
          <p:cNvSpPr/>
          <p:nvPr/>
        </p:nvSpPr>
        <p:spPr>
          <a:xfrm>
            <a:off x="877860" y="4258470"/>
            <a:ext cx="441146" cy="369332"/>
          </a:xfrm>
          <a:prstGeom prst="rect">
            <a:avLst/>
          </a:prstGeom>
        </p:spPr>
        <p:txBody>
          <a:bodyPr wrap="square">
            <a:spAutoFit/>
          </a:bodyPr>
          <a:lstStyle/>
          <a:p>
            <a:r>
              <a:rPr lang="en-US">
                <a:sym typeface="Symbol" panose="05050102010706020507" pitchFamily="18" charset="2"/>
              </a:rPr>
              <a:t>Fy</a:t>
            </a:r>
            <a:endParaRPr lang="en-US"/>
          </a:p>
        </p:txBody>
      </p:sp>
      <p:sp>
        <p:nvSpPr>
          <p:cNvPr id="4" name="Rectangle 3">
            <a:extLst>
              <a:ext uri="{FF2B5EF4-FFF2-40B4-BE49-F238E27FC236}">
                <a16:creationId xmlns:a16="http://schemas.microsoft.com/office/drawing/2014/main" id="{6A852022-2F45-4610-B8A3-615D1DB5A515}"/>
              </a:ext>
            </a:extLst>
          </p:cNvPr>
          <p:cNvSpPr/>
          <p:nvPr/>
        </p:nvSpPr>
        <p:spPr>
          <a:xfrm>
            <a:off x="3894502" y="4682036"/>
            <a:ext cx="396262" cy="369332"/>
          </a:xfrm>
          <a:prstGeom prst="rect">
            <a:avLst/>
          </a:prstGeom>
        </p:spPr>
        <p:txBody>
          <a:bodyPr wrap="none">
            <a:spAutoFit/>
          </a:bodyPr>
          <a:lstStyle/>
          <a:p>
            <a:r>
              <a:rPr lang="en-US">
                <a:sym typeface="Symbol" panose="05050102010706020507" pitchFamily="18" charset="2"/>
              </a:rPr>
              <a:t></a:t>
            </a:r>
            <a:r>
              <a:rPr lang="en-US" baseline="-25000">
                <a:sym typeface="Symbol" panose="05050102010706020507" pitchFamily="18" charset="2"/>
              </a:rPr>
              <a:t>1</a:t>
            </a:r>
            <a:endParaRPr lang="en-US"/>
          </a:p>
        </p:txBody>
      </p:sp>
      <p:sp>
        <p:nvSpPr>
          <p:cNvPr id="19" name="Rectangle 18">
            <a:extLst>
              <a:ext uri="{FF2B5EF4-FFF2-40B4-BE49-F238E27FC236}">
                <a16:creationId xmlns:a16="http://schemas.microsoft.com/office/drawing/2014/main" id="{396865D0-7218-4723-840E-DFA3CAA63462}"/>
              </a:ext>
            </a:extLst>
          </p:cNvPr>
          <p:cNvSpPr/>
          <p:nvPr/>
        </p:nvSpPr>
        <p:spPr>
          <a:xfrm>
            <a:off x="4716089" y="5048598"/>
            <a:ext cx="1727815" cy="369332"/>
          </a:xfrm>
          <a:prstGeom prst="rect">
            <a:avLst/>
          </a:prstGeom>
        </p:spPr>
        <p:txBody>
          <a:bodyPr wrap="square">
            <a:spAutoFit/>
          </a:bodyPr>
          <a:lstStyle/>
          <a:p>
            <a:r>
              <a:rPr lang="en-US"/>
              <a:t>Sensor 1</a:t>
            </a:r>
          </a:p>
        </p:txBody>
      </p:sp>
      <p:sp>
        <p:nvSpPr>
          <p:cNvPr id="20" name="Rectangle 19">
            <a:extLst>
              <a:ext uri="{FF2B5EF4-FFF2-40B4-BE49-F238E27FC236}">
                <a16:creationId xmlns:a16="http://schemas.microsoft.com/office/drawing/2014/main" id="{C530ABEA-3C24-4B95-AF76-9B486A78C477}"/>
              </a:ext>
            </a:extLst>
          </p:cNvPr>
          <p:cNvSpPr/>
          <p:nvPr/>
        </p:nvSpPr>
        <p:spPr>
          <a:xfrm>
            <a:off x="877860" y="3416531"/>
            <a:ext cx="1727815" cy="369332"/>
          </a:xfrm>
          <a:prstGeom prst="rect">
            <a:avLst/>
          </a:prstGeom>
        </p:spPr>
        <p:txBody>
          <a:bodyPr wrap="square">
            <a:spAutoFit/>
          </a:bodyPr>
          <a:lstStyle/>
          <a:p>
            <a:r>
              <a:rPr lang="en-US"/>
              <a:t>Flame</a:t>
            </a:r>
          </a:p>
        </p:txBody>
      </p:sp>
    </p:spTree>
    <p:extLst>
      <p:ext uri="{BB962C8B-B14F-4D97-AF65-F5344CB8AC3E}">
        <p14:creationId xmlns:p14="http://schemas.microsoft.com/office/powerpoint/2010/main" val="90911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50000"/>
              </a:lnSpc>
              <a:spcBef>
                <a:spcPts val="0"/>
              </a:spcBef>
              <a:buClr>
                <a:srgbClr val="7030A0"/>
              </a:buClr>
            </a:pPr>
            <a:r>
              <a:rPr lang="en-US" altLang="zh-TW"/>
              <a:t>Demo</a:t>
            </a:r>
          </a:p>
        </p:txBody>
      </p:sp>
      <p:sp>
        <p:nvSpPr>
          <p:cNvPr id="67" name="Google Shape;114;p16">
            <a:extLst>
              <a:ext uri="{FF2B5EF4-FFF2-40B4-BE49-F238E27FC236}">
                <a16:creationId xmlns:a16="http://schemas.microsoft.com/office/drawing/2014/main" id="{88DB4116-CBA3-43B0-9D77-A3BB23AD6E05}"/>
              </a:ext>
            </a:extLst>
          </p:cNvPr>
          <p:cNvSpPr txBox="1"/>
          <p:nvPr/>
        </p:nvSpPr>
        <p:spPr>
          <a:xfrm>
            <a:off x="6515804" y="4463285"/>
            <a:ext cx="1973434" cy="394500"/>
          </a:xfrm>
          <a:prstGeom prst="rect">
            <a:avLst/>
          </a:prstGeom>
          <a:ln>
            <a:no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 sz="2800">
                <a:solidFill>
                  <a:schemeClr val="tx1"/>
                </a:solidFill>
                <a:latin typeface="+mj-lt"/>
                <a:ea typeface="Lato"/>
                <a:cs typeface="Lato"/>
                <a:sym typeface="Lato"/>
              </a:rPr>
              <a:t>4m</a:t>
            </a:r>
            <a:endParaRPr sz="2800">
              <a:solidFill>
                <a:schemeClr val="tx1"/>
              </a:solidFill>
              <a:latin typeface="+mj-lt"/>
              <a:ea typeface="Lato"/>
              <a:cs typeface="Lato"/>
              <a:sym typeface="Lato"/>
            </a:endParaRPr>
          </a:p>
        </p:txBody>
      </p:sp>
      <p:grpSp>
        <p:nvGrpSpPr>
          <p:cNvPr id="6" name="Group 5">
            <a:extLst>
              <a:ext uri="{FF2B5EF4-FFF2-40B4-BE49-F238E27FC236}">
                <a16:creationId xmlns:a16="http://schemas.microsoft.com/office/drawing/2014/main" id="{09EF256F-A67B-4032-B1A1-02AA0A881993}"/>
              </a:ext>
            </a:extLst>
          </p:cNvPr>
          <p:cNvGrpSpPr/>
          <p:nvPr/>
        </p:nvGrpSpPr>
        <p:grpSpPr>
          <a:xfrm>
            <a:off x="2714274" y="3147341"/>
            <a:ext cx="7372771" cy="3982987"/>
            <a:chOff x="4129963" y="1688580"/>
            <a:chExt cx="7372771" cy="3982987"/>
          </a:xfrm>
        </p:grpSpPr>
        <p:pic>
          <p:nvPicPr>
            <p:cNvPr id="56" name="Google Shape;103;p16">
              <a:extLst>
                <a:ext uri="{FF2B5EF4-FFF2-40B4-BE49-F238E27FC236}">
                  <a16:creationId xmlns:a16="http://schemas.microsoft.com/office/drawing/2014/main" id="{E35364AA-8E3B-49E5-96B5-E86A169F0EE9}"/>
                </a:ext>
              </a:extLst>
            </p:cNvPr>
            <p:cNvPicPr preferRelativeResize="0"/>
            <p:nvPr/>
          </p:nvPicPr>
          <p:blipFill rotWithShape="1">
            <a:blip r:embed="rId2">
              <a:alphaModFix/>
            </a:blip>
            <a:srcRect r="18900"/>
            <a:stretch/>
          </p:blipFill>
          <p:spPr>
            <a:xfrm rot="14105119">
              <a:off x="4108277" y="2962550"/>
              <a:ext cx="546311" cy="502940"/>
            </a:xfrm>
            <a:prstGeom prst="rect">
              <a:avLst/>
            </a:prstGeom>
            <a:ln>
              <a:noFill/>
            </a:ln>
          </p:spPr>
          <p:style>
            <a:lnRef idx="2">
              <a:schemeClr val="accent1"/>
            </a:lnRef>
            <a:fillRef idx="1">
              <a:schemeClr val="lt1"/>
            </a:fillRef>
            <a:effectRef idx="0">
              <a:schemeClr val="accent1"/>
            </a:effectRef>
            <a:fontRef idx="minor">
              <a:schemeClr val="dk1"/>
            </a:fontRef>
          </p:style>
        </p:pic>
        <p:grpSp>
          <p:nvGrpSpPr>
            <p:cNvPr id="3" name="Group 2">
              <a:extLst>
                <a:ext uri="{FF2B5EF4-FFF2-40B4-BE49-F238E27FC236}">
                  <a16:creationId xmlns:a16="http://schemas.microsoft.com/office/drawing/2014/main" id="{1BD3C316-8FB5-46AD-B7DD-2FC06BB35D62}"/>
                </a:ext>
              </a:extLst>
            </p:cNvPr>
            <p:cNvGrpSpPr/>
            <p:nvPr/>
          </p:nvGrpSpPr>
          <p:grpSpPr>
            <a:xfrm rot="20450401">
              <a:off x="4536689" y="1688580"/>
              <a:ext cx="6966045" cy="3982987"/>
              <a:chOff x="4453651" y="2959571"/>
              <a:chExt cx="6966045" cy="3982987"/>
            </a:xfrm>
          </p:grpSpPr>
          <p:cxnSp>
            <p:nvCxnSpPr>
              <p:cNvPr id="57" name="Google Shape;104;p16">
                <a:extLst>
                  <a:ext uri="{FF2B5EF4-FFF2-40B4-BE49-F238E27FC236}">
                    <a16:creationId xmlns:a16="http://schemas.microsoft.com/office/drawing/2014/main" id="{C617C89B-3391-41D2-B700-8170B5060172}"/>
                  </a:ext>
                </a:extLst>
              </p:cNvPr>
              <p:cNvCxnSpPr/>
              <p:nvPr/>
            </p:nvCxnSpPr>
            <p:spPr>
              <a:xfrm rot="1024445">
                <a:off x="6685486" y="3429653"/>
                <a:ext cx="0" cy="986073"/>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58" name="Google Shape;105;p16">
                <a:extLst>
                  <a:ext uri="{FF2B5EF4-FFF2-40B4-BE49-F238E27FC236}">
                    <a16:creationId xmlns:a16="http://schemas.microsoft.com/office/drawing/2014/main" id="{181926B7-44BE-4986-971C-3AB445FB2FA7}"/>
                  </a:ext>
                </a:extLst>
              </p:cNvPr>
              <p:cNvCxnSpPr/>
              <p:nvPr/>
            </p:nvCxnSpPr>
            <p:spPr>
              <a:xfrm rot="1024445" flipH="1">
                <a:off x="10969740" y="3547850"/>
                <a:ext cx="17100" cy="3394708"/>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59" name="Google Shape;106;p16">
                <a:extLst>
                  <a:ext uri="{FF2B5EF4-FFF2-40B4-BE49-F238E27FC236}">
                    <a16:creationId xmlns:a16="http://schemas.microsoft.com/office/drawing/2014/main" id="{B2EDBD76-3D35-4F34-8198-0120B655D43B}"/>
                  </a:ext>
                </a:extLst>
              </p:cNvPr>
              <p:cNvCxnSpPr/>
              <p:nvPr/>
            </p:nvCxnSpPr>
            <p:spPr>
              <a:xfrm rot="11824445" flipH="1">
                <a:off x="6919218" y="2959571"/>
                <a:ext cx="4500478" cy="1196668"/>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60" name="Google Shape;107;p16">
                <a:extLst>
                  <a:ext uri="{FF2B5EF4-FFF2-40B4-BE49-F238E27FC236}">
                    <a16:creationId xmlns:a16="http://schemas.microsoft.com/office/drawing/2014/main" id="{CDF6F7BA-CC9A-4D60-AB1C-2B3B633DC76C}"/>
                  </a:ext>
                </a:extLst>
              </p:cNvPr>
              <p:cNvCxnSpPr/>
              <p:nvPr/>
            </p:nvCxnSpPr>
            <p:spPr>
              <a:xfrm rot="1024445">
                <a:off x="6263115" y="5026593"/>
                <a:ext cx="4491778" cy="1216767"/>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4" name="Straight Connector 3">
                <a:extLst>
                  <a:ext uri="{FF2B5EF4-FFF2-40B4-BE49-F238E27FC236}">
                    <a16:creationId xmlns:a16="http://schemas.microsoft.com/office/drawing/2014/main" id="{B997ABD6-9142-4977-92C0-D5F348AAE7D7}"/>
                  </a:ext>
                </a:extLst>
              </p:cNvPr>
              <p:cNvCxnSpPr>
                <a:cxnSpLocks/>
              </p:cNvCxnSpPr>
              <p:nvPr/>
            </p:nvCxnSpPr>
            <p:spPr>
              <a:xfrm flipH="1" flipV="1">
                <a:off x="4453651" y="3280649"/>
                <a:ext cx="2389069" cy="17073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F1AAD591-0485-4CC7-9CF0-E69836A896F5}"/>
                  </a:ext>
                </a:extLst>
              </p:cNvPr>
              <p:cNvCxnSpPr>
                <a:cxnSpLocks/>
              </p:cNvCxnSpPr>
              <p:nvPr/>
            </p:nvCxnSpPr>
            <p:spPr>
              <a:xfrm flipH="1" flipV="1">
                <a:off x="4725126" y="3310187"/>
                <a:ext cx="1846118" cy="1096162"/>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 name="Straight Connector 38">
                <a:extLst>
                  <a:ext uri="{FF2B5EF4-FFF2-40B4-BE49-F238E27FC236}">
                    <a16:creationId xmlns:a16="http://schemas.microsoft.com/office/drawing/2014/main" id="{5E0148AB-80B1-421B-B05E-2AAAD36DDD8F}"/>
                  </a:ext>
                </a:extLst>
              </p:cNvPr>
              <p:cNvCxnSpPr>
                <a:cxnSpLocks/>
              </p:cNvCxnSpPr>
              <p:nvPr/>
            </p:nvCxnSpPr>
            <p:spPr>
              <a:xfrm flipH="1" flipV="1">
                <a:off x="4899325" y="3372195"/>
                <a:ext cx="1794785" cy="550494"/>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7" name="Group 6">
            <a:extLst>
              <a:ext uri="{FF2B5EF4-FFF2-40B4-BE49-F238E27FC236}">
                <a16:creationId xmlns:a16="http://schemas.microsoft.com/office/drawing/2014/main" id="{73FE6875-EA6C-4B78-930A-AF9E201D68D8}"/>
              </a:ext>
            </a:extLst>
          </p:cNvPr>
          <p:cNvGrpSpPr/>
          <p:nvPr/>
        </p:nvGrpSpPr>
        <p:grpSpPr>
          <a:xfrm>
            <a:off x="2666735" y="2596682"/>
            <a:ext cx="7291872" cy="3928346"/>
            <a:chOff x="4152125" y="3663392"/>
            <a:chExt cx="7291872" cy="3928346"/>
          </a:xfrm>
        </p:grpSpPr>
        <p:pic>
          <p:nvPicPr>
            <p:cNvPr id="62" name="Google Shape;109;p16">
              <a:extLst>
                <a:ext uri="{FF2B5EF4-FFF2-40B4-BE49-F238E27FC236}">
                  <a16:creationId xmlns:a16="http://schemas.microsoft.com/office/drawing/2014/main" id="{89821408-EC00-4D2C-9FD0-5BD7985B9E8D}"/>
                </a:ext>
              </a:extLst>
            </p:cNvPr>
            <p:cNvPicPr preferRelativeResize="0"/>
            <p:nvPr/>
          </p:nvPicPr>
          <p:blipFill>
            <a:blip r:embed="rId3">
              <a:alphaModFix/>
            </a:blip>
            <a:stretch>
              <a:fillRect/>
            </a:stretch>
          </p:blipFill>
          <p:spPr>
            <a:xfrm rot="14039060">
              <a:off x="4062526" y="5940338"/>
              <a:ext cx="678479" cy="499282"/>
            </a:xfrm>
            <a:prstGeom prst="rect">
              <a:avLst/>
            </a:prstGeom>
            <a:ln>
              <a:noFill/>
            </a:ln>
          </p:spPr>
          <p:style>
            <a:lnRef idx="2">
              <a:schemeClr val="accent1"/>
            </a:lnRef>
            <a:fillRef idx="1">
              <a:schemeClr val="lt1"/>
            </a:fillRef>
            <a:effectRef idx="0">
              <a:schemeClr val="accent1"/>
            </a:effectRef>
            <a:fontRef idx="minor">
              <a:schemeClr val="dk1"/>
            </a:fontRef>
          </p:style>
        </p:pic>
        <p:grpSp>
          <p:nvGrpSpPr>
            <p:cNvPr id="5" name="Group 4">
              <a:extLst>
                <a:ext uri="{FF2B5EF4-FFF2-40B4-BE49-F238E27FC236}">
                  <a16:creationId xmlns:a16="http://schemas.microsoft.com/office/drawing/2014/main" id="{E8158125-3605-4F5D-9152-50D31FF55D30}"/>
                </a:ext>
              </a:extLst>
            </p:cNvPr>
            <p:cNvGrpSpPr/>
            <p:nvPr/>
          </p:nvGrpSpPr>
          <p:grpSpPr>
            <a:xfrm rot="806041">
              <a:off x="4902584" y="3663392"/>
              <a:ext cx="6541413" cy="3928346"/>
              <a:chOff x="4725126" y="2735245"/>
              <a:chExt cx="6541413" cy="3928346"/>
            </a:xfrm>
          </p:grpSpPr>
          <p:cxnSp>
            <p:nvCxnSpPr>
              <p:cNvPr id="63" name="Google Shape;110;p16">
                <a:extLst>
                  <a:ext uri="{FF2B5EF4-FFF2-40B4-BE49-F238E27FC236}">
                    <a16:creationId xmlns:a16="http://schemas.microsoft.com/office/drawing/2014/main" id="{2A80BDAE-8AE8-4271-B94E-5ED3EE57439C}"/>
                  </a:ext>
                </a:extLst>
              </p:cNvPr>
              <p:cNvCxnSpPr/>
              <p:nvPr/>
            </p:nvCxnSpPr>
            <p:spPr>
              <a:xfrm rot="20734145">
                <a:off x="6571242" y="5055242"/>
                <a:ext cx="0" cy="986050"/>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64" name="Google Shape;111;p16">
                <a:extLst>
                  <a:ext uri="{FF2B5EF4-FFF2-40B4-BE49-F238E27FC236}">
                    <a16:creationId xmlns:a16="http://schemas.microsoft.com/office/drawing/2014/main" id="{68E0375D-66A2-47BD-AC70-26E723C10EF0}"/>
                  </a:ext>
                </a:extLst>
              </p:cNvPr>
              <p:cNvCxnSpPr/>
              <p:nvPr/>
            </p:nvCxnSpPr>
            <p:spPr>
              <a:xfrm rot="20734145" flipH="1">
                <a:off x="10913723" y="2735245"/>
                <a:ext cx="17099" cy="3394628"/>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65" name="Google Shape;112;p16">
                <a:extLst>
                  <a:ext uri="{FF2B5EF4-FFF2-40B4-BE49-F238E27FC236}">
                    <a16:creationId xmlns:a16="http://schemas.microsoft.com/office/drawing/2014/main" id="{9ED38E63-5494-4087-8BB9-02164297D473}"/>
                  </a:ext>
                </a:extLst>
              </p:cNvPr>
              <p:cNvCxnSpPr/>
              <p:nvPr/>
            </p:nvCxnSpPr>
            <p:spPr>
              <a:xfrm rot="9934145" flipH="1">
                <a:off x="6248204" y="3340916"/>
                <a:ext cx="4500373" cy="1196640"/>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66" name="Google Shape;113;p16">
                <a:extLst>
                  <a:ext uri="{FF2B5EF4-FFF2-40B4-BE49-F238E27FC236}">
                    <a16:creationId xmlns:a16="http://schemas.microsoft.com/office/drawing/2014/main" id="{55857A41-82E8-4060-BEFB-67348F47CA36}"/>
                  </a:ext>
                </a:extLst>
              </p:cNvPr>
              <p:cNvCxnSpPr/>
              <p:nvPr/>
            </p:nvCxnSpPr>
            <p:spPr>
              <a:xfrm rot="20734145">
                <a:off x="6774865" y="5446852"/>
                <a:ext cx="4491674" cy="1216739"/>
              </a:xfrm>
              <a:prstGeom prst="straightConnector1">
                <a:avLst/>
              </a:prstGeom>
              <a:ln>
                <a:solidFill>
                  <a:schemeClr val="accent1">
                    <a:lumMod val="7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cxnSp>
          <p:cxnSp>
            <p:nvCxnSpPr>
              <p:cNvPr id="27" name="Straight Connector 26">
                <a:extLst>
                  <a:ext uri="{FF2B5EF4-FFF2-40B4-BE49-F238E27FC236}">
                    <a16:creationId xmlns:a16="http://schemas.microsoft.com/office/drawing/2014/main" id="{3CC79907-A894-4035-89A9-2E341346DBA6}"/>
                  </a:ext>
                </a:extLst>
              </p:cNvPr>
              <p:cNvCxnSpPr>
                <a:cxnSpLocks/>
              </p:cNvCxnSpPr>
              <p:nvPr/>
            </p:nvCxnSpPr>
            <p:spPr>
              <a:xfrm flipH="1">
                <a:off x="4725126" y="5077153"/>
                <a:ext cx="1723251" cy="97806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BF879CB9-1335-40B7-B4E3-477590403A55}"/>
                  </a:ext>
                </a:extLst>
              </p:cNvPr>
              <p:cNvCxnSpPr>
                <a:cxnSpLocks/>
              </p:cNvCxnSpPr>
              <p:nvPr/>
            </p:nvCxnSpPr>
            <p:spPr>
              <a:xfrm flipH="1">
                <a:off x="4725126" y="6022065"/>
                <a:ext cx="1957609" cy="33156"/>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 name="Straight Connector 41">
                <a:extLst>
                  <a:ext uri="{FF2B5EF4-FFF2-40B4-BE49-F238E27FC236}">
                    <a16:creationId xmlns:a16="http://schemas.microsoft.com/office/drawing/2014/main" id="{14651545-F099-49CB-8851-D879B0F7BFFE}"/>
                  </a:ext>
                </a:extLst>
              </p:cNvPr>
              <p:cNvCxnSpPr>
                <a:cxnSpLocks/>
              </p:cNvCxnSpPr>
              <p:nvPr/>
            </p:nvCxnSpPr>
            <p:spPr>
              <a:xfrm flipH="1">
                <a:off x="4972180" y="5569784"/>
                <a:ext cx="1599062" cy="419189"/>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sp>
        <p:nvSpPr>
          <p:cNvPr id="46" name="Rectangle 45">
            <a:extLst>
              <a:ext uri="{FF2B5EF4-FFF2-40B4-BE49-F238E27FC236}">
                <a16:creationId xmlns:a16="http://schemas.microsoft.com/office/drawing/2014/main" id="{39BEAC11-0353-492E-8CBD-EE9F159402AA}"/>
              </a:ext>
            </a:extLst>
          </p:cNvPr>
          <p:cNvSpPr/>
          <p:nvPr/>
        </p:nvSpPr>
        <p:spPr>
          <a:xfrm rot="5400000">
            <a:off x="1946328" y="4722626"/>
            <a:ext cx="786609" cy="369332"/>
          </a:xfrm>
          <a:prstGeom prst="rect">
            <a:avLst/>
          </a:prstGeom>
        </p:spPr>
        <p:txBody>
          <a:bodyPr wrap="square">
            <a:spAutoFit/>
          </a:bodyPr>
          <a:lstStyle/>
          <a:p>
            <a:r>
              <a:rPr lang="en-US">
                <a:sym typeface="Symbol" panose="05050102010706020507" pitchFamily="18" charset="2"/>
              </a:rPr>
              <a:t>40cm</a:t>
            </a:r>
            <a:endParaRPr lang="en-US"/>
          </a:p>
        </p:txBody>
      </p:sp>
      <p:cxnSp>
        <p:nvCxnSpPr>
          <p:cNvPr id="9" name="Straight Arrow Connector 8">
            <a:extLst>
              <a:ext uri="{FF2B5EF4-FFF2-40B4-BE49-F238E27FC236}">
                <a16:creationId xmlns:a16="http://schemas.microsoft.com/office/drawing/2014/main" id="{5B2137CF-2867-4456-AA1B-D3A9D67074A2}"/>
              </a:ext>
            </a:extLst>
          </p:cNvPr>
          <p:cNvCxnSpPr>
            <a:cxnSpLocks/>
          </p:cNvCxnSpPr>
          <p:nvPr/>
        </p:nvCxnSpPr>
        <p:spPr>
          <a:xfrm>
            <a:off x="2539606" y="4676308"/>
            <a:ext cx="0" cy="37814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8C2347F-B1DF-48CB-A922-D2B97DD30C1E}"/>
              </a:ext>
            </a:extLst>
          </p:cNvPr>
          <p:cNvSpPr/>
          <p:nvPr/>
        </p:nvSpPr>
        <p:spPr>
          <a:xfrm>
            <a:off x="3822777" y="5695004"/>
            <a:ext cx="786609" cy="369332"/>
          </a:xfrm>
          <a:prstGeom prst="rect">
            <a:avLst/>
          </a:prstGeom>
        </p:spPr>
        <p:txBody>
          <a:bodyPr wrap="square">
            <a:spAutoFit/>
          </a:bodyPr>
          <a:lstStyle/>
          <a:p>
            <a:r>
              <a:rPr lang="en-US">
                <a:sym typeface="Symbol" panose="05050102010706020507" pitchFamily="18" charset="2"/>
              </a:rPr>
              <a:t>80cm</a:t>
            </a:r>
            <a:endParaRPr lang="en-US"/>
          </a:p>
        </p:txBody>
      </p:sp>
      <p:cxnSp>
        <p:nvCxnSpPr>
          <p:cNvPr id="35" name="Straight Arrow Connector 34">
            <a:extLst>
              <a:ext uri="{FF2B5EF4-FFF2-40B4-BE49-F238E27FC236}">
                <a16:creationId xmlns:a16="http://schemas.microsoft.com/office/drawing/2014/main" id="{86E31F7B-A6A5-4B31-B86D-3E0464F1C91A}"/>
              </a:ext>
            </a:extLst>
          </p:cNvPr>
          <p:cNvCxnSpPr>
            <a:cxnSpLocks/>
          </p:cNvCxnSpPr>
          <p:nvPr/>
        </p:nvCxnSpPr>
        <p:spPr>
          <a:xfrm flipH="1" flipV="1">
            <a:off x="3317775" y="5677636"/>
            <a:ext cx="1760688" cy="7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FC23DC37-D90E-4EED-8362-3CC65E99E214}"/>
              </a:ext>
            </a:extLst>
          </p:cNvPr>
          <p:cNvSpPr/>
          <p:nvPr/>
        </p:nvSpPr>
        <p:spPr>
          <a:xfrm rot="16200000">
            <a:off x="9643730" y="4390942"/>
            <a:ext cx="786609" cy="369332"/>
          </a:xfrm>
          <a:prstGeom prst="rect">
            <a:avLst/>
          </a:prstGeom>
        </p:spPr>
        <p:txBody>
          <a:bodyPr wrap="square">
            <a:spAutoFit/>
          </a:bodyPr>
          <a:lstStyle/>
          <a:p>
            <a:r>
              <a:rPr lang="en-US">
                <a:sym typeface="Symbol" panose="05050102010706020507" pitchFamily="18" charset="2"/>
              </a:rPr>
              <a:t>4.4m</a:t>
            </a:r>
            <a:endParaRPr lang="en-US"/>
          </a:p>
        </p:txBody>
      </p:sp>
      <p:cxnSp>
        <p:nvCxnSpPr>
          <p:cNvPr id="43" name="Straight Arrow Connector 42">
            <a:extLst>
              <a:ext uri="{FF2B5EF4-FFF2-40B4-BE49-F238E27FC236}">
                <a16:creationId xmlns:a16="http://schemas.microsoft.com/office/drawing/2014/main" id="{5D743B5E-D006-451C-AE5D-D433A8C02AD4}"/>
              </a:ext>
            </a:extLst>
          </p:cNvPr>
          <p:cNvCxnSpPr>
            <a:cxnSpLocks/>
          </p:cNvCxnSpPr>
          <p:nvPr/>
        </p:nvCxnSpPr>
        <p:spPr>
          <a:xfrm flipV="1">
            <a:off x="9815475" y="3300851"/>
            <a:ext cx="0" cy="281409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2620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389</TotalTime>
  <Words>375</Words>
  <Application>Microsoft Office PowerPoint</Application>
  <PresentationFormat>Widescreen</PresentationFormat>
  <Paragraphs>108</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微软雅黑</vt:lpstr>
      <vt:lpstr>Arial</vt:lpstr>
      <vt:lpstr>Calibri</vt:lpstr>
      <vt:lpstr>Cambria Math</vt:lpstr>
      <vt:lpstr>Wingdings</vt:lpstr>
      <vt:lpstr>Default Theme</vt:lpstr>
      <vt:lpstr>PowerPoint Presentation</vt:lpstr>
      <vt:lpstr>SMART FIREFIGHTER</vt:lpstr>
      <vt:lpstr>Agenda</vt:lpstr>
      <vt:lpstr>Project Overview</vt:lpstr>
      <vt:lpstr>System Architecture</vt:lpstr>
      <vt:lpstr>Flame directions - Example</vt:lpstr>
      <vt:lpstr>Flame directions</vt:lpstr>
      <vt:lpstr>Flame location</vt:lpstr>
      <vt:lpstr>Demo</vt:lpstr>
      <vt:lpstr>Sensor setup</vt:lpstr>
      <vt:lpstr>Demo – candle flame</vt:lpstr>
      <vt:lpstr>Demo</vt:lpstr>
      <vt:lpstr>Outlook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Chloe Tsai</dc:creator>
  <cp:lastModifiedBy>Ninh Dang</cp:lastModifiedBy>
  <cp:revision>62</cp:revision>
  <dcterms:created xsi:type="dcterms:W3CDTF">2019-01-25T03:03:34Z</dcterms:created>
  <dcterms:modified xsi:type="dcterms:W3CDTF">2019-08-13T05:39:09Z</dcterms:modified>
</cp:coreProperties>
</file>